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iuware Olaoye" userId="09dd5c87-decb-49ef-9d92-4b3a7f98c913" providerId="ADAL" clId="{17E2089C-1D34-4753-B584-BF60262D881B}"/>
    <pc:docChg chg="modSld">
      <pc:chgData name="Osiuware Olaoye" userId="09dd5c87-decb-49ef-9d92-4b3a7f98c913" providerId="ADAL" clId="{17E2089C-1D34-4753-B584-BF60262D881B}" dt="2026-09-30T20:10:21.074" v="0" actId="1035"/>
      <pc:docMkLst>
        <pc:docMk/>
      </pc:docMkLst>
      <pc:sldChg chg="modSp mod">
        <pc:chgData name="Osiuware Olaoye" userId="09dd5c87-decb-49ef-9d92-4b3a7f98c913" providerId="ADAL" clId="{17E2089C-1D34-4753-B584-BF60262D881B}" dt="2026-09-30T20:10:21.074" v="0" actId="1035"/>
        <pc:sldMkLst>
          <pc:docMk/>
          <pc:sldMk cId="0" sldId="273"/>
        </pc:sldMkLst>
        <pc:spChg chg="mod">
          <ac:chgData name="Osiuware Olaoye" userId="09dd5c87-decb-49ef-9d92-4b3a7f98c913" providerId="ADAL" clId="{17E2089C-1D34-4753-B584-BF60262D881B}" dt="2026-09-30T20:10:21.074" v="0" actId="1035"/>
          <ac:spMkLst>
            <pc:docMk/>
            <pc:sldMk cId="0" sldId="273"/>
            <ac:spMk id="2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135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Follow-up Lesson 1: sound only. Same structure as the lighting lesson. Part 1 (to 54 min) builds sound knowledge and ends with a design task. Part 2 teaches CIDER one letter at a time (I do, We do, You do, check), then students write a full sound CIDER point. Students follow along in the matching student booklet.
Resources: mini whiteboards, the extract, the Sound student booklet, revision guide.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min. Silent retrieval start: a baseline for the knowledge you teach in Part 1. Answers on the next slide: 1B, 2A, 3C, 4B.</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5–8 min. Self-mark in a different colour pen.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8–11 min. Share objectives.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example, task and check today is about sound.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11–14 min. I DO. From the revision guide: because scenes are short and locations shift constantly, sound is one of the fastest tools for re-orienting the audience. Every sound idea today should answer one of the three jobs on the right.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14–18 min. I DO. Talk through each type with its DNA example. Students add their own DNA idea to the booklet table.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18–22 min. I DO. Stress: diegetic vs non-diegetic is the distinction examiners most expect. Ask: "Is silence a sound design choice?" (Yes: a powerful one.)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22–27 min. I DO. Ask for a DNA moment for each quality, e.g. a slow pulse under Phil's plan; the amplified rustle of the plastic bag on pages 96–97.</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27–32 min. I DO. Model a sequence aloud: "On the cue of the group running off, street traffic cross-fades into looping wind for the field."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32–35 min. Answers: 1 underscoring · 2 diegetic · 3 direction · 4 cross-fade · 5 pitch. Re-teach any term fewer than 80% get right.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35–36 min. Answer: B (direction). Follow-up: "Which moment on pages 96–97 would suit this?" (the bag experiment, which becomes the I do model).</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36–39 min. Students have the printed extract. Read it aloud or in parts, then map the four key moments. These four moments are used for everything that follows: moment 2 is your I do model, moment 1 the We do, moment 4 the whole-class CIDER point, and students use moment 3 or a moment they spot for their own point. Handle the content with care: this is the moment the group decide to kill Adam.</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39–43 min. WE DO. Cold call each row and build the class design on the board. Possible class version:
Sounds: creaking branches, rustling leaves, occasional crow.
Diegetic: yes, the group hear it too, which adds to their fear.
Volume/pitch: low and quiet, about 30%, with a low-pitched drone underneath (non-diegetic).
Direction: speakers all around the audience; cross-fade in from the street traffic as the group arrive.
Effect: the audience feel hidden, watched and uneasy.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43–52 min. YOU DO. Students design the sound for all four moments in the booklet, with the wood's soundscape running underneath. Their own CIDER point uses moment 3 or another moment they spot (e.g. Brian's giggling, Cathy's nod).</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52–54 min. Share two student rows first, then show these as one possible version. Bridge: "Now we need a way to write this for 14 marks: CIDER."</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54–58 min. I DO. Annotate the question: ONE element, THIS extract, FOR THE AUDIENCE. The mark scheme caps "isolated knowledge without linked understanding" at 5 marks. Wording from the Pearson Summer 2023 paper (1DR0/3A).</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58–60 min. Answer: A. Lots of correct terms, but no effect on the audience: isolated knowledge. B, C and D all link the choice to the audience.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60–63 min. Introduce the five letters. Every model today is sound.</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63–66 min. I DO.
Think aloud: "I start with what I want the AUDIENCE to feel: horror at how Phil turns cruelty into a game. Then the link to Rich Walsh: his distant aeroplane and seagulls show a world that doesn't care. Then my big idea for this extract: strip the wood to near-silence, so every sound the group makes is exposed." Underline the feeling, the original production and the idea.
Write it live under the visualiser rather than revealing it all at once.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66–69 min. WE DO. Cold call the questions, take 2–3 ideas, then build the sentence on the board using students' words.
Possible class version: "My sound vision is to show how calmly Phil turns murder into a game, linking to the theme of power and manipulation, and building on the stripped-back style of Rich Walsh's design."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69–72 min. YOU DO. Students write about the key moment from the last row of their Task 1 grid, in their booklet. Core first; Support if stuck; Stretch for early finishers.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72–73 min. Hinge question, 3-2-1-show.
Answer: C. Vision, theme (guilt) and a link to the original production. A and D have no vision; B is retelling the plot.
If most are wrong, re-show the I do model before moving on.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73–76 min. I DO.
Think aloud: "Not 'spooky noises' but three precise layers: recorded diegetic woodland ambience, the LIVE rustle of the bag, amplified so the audience hear it close up, and a non-diegetic drone from behind the audience." Circle each term. Link back to Sound Check 2 (speakers behind the audience).
Write it live under the visualiser rather than revealing it all at once.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76–79 min. WE DO. Cold call the questions, take 2–3 ideas, then build the sentence on the board using students' words.
Possible class version: "I would use non-diegetic sound: a faint, low-pitched hum, with the natural field ambience removed, played through speakers either side of the stage."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79–82 min. YOU DO. Students write about the key moment from the last row of their Task 1 grid, in their booklet. Core first; Support if stuck; Stretch for early finishers.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82–83 min. Hinge question, 3-2-1-show.
Answer: D. A is wrong (underscoring is not heard by characters); B has no technical term; C contradicts itself (diegetic means the characters CAN hear it).
If most are wrong, re-show the I do model before moving on.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83–86 min. I DO. Taken from the precision approach in the 14-marker intervention. Ask: "What can the examiner hear in the Level 4 version that they can't in Level 3?" Stress the rule: a random number is worse than none.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86–88 min. I DO.
Think aloud, pointing to each number: "The wood drains to 10% over 5 seconds as Phil empties the bag, so the audience sense something is wrong before it happens. The rustle at 60% means we hear every breath Brian takes. The drone builds from 0% to 30% over 8 seconds: the longer the bag is on, the worse it feels. Then a CUT to silence, so Brian's 'That was great!' is horribly exposed." Key rule: every number has a reason. Highlight each quantified detail.
Write it live under the visualiser rather than revealing it all at once.</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88–91 min. WE DO. Cold call the questions, take 2–3 ideas, then build the sentence on the board using students' words.
Possible class version: "When Phil says "Take Brian", the woodland ambience fades from 30% to 0% over 4 seconds, while a low-pitched hum enters at 10% from speakers either side of the stage, so his quiet orders are the only clear sound."</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91–95 min. YOU DO. Students write about the key moment from the last row of their Task 1 grid, in their booklet. Core first; Support if stuck; Stretch for early finishers.</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95–96 min. Hinge question, 3-2-1-show.
Answer: B. Cue, volume, pitch and timing. A is Level 3: the idea without the detail. D is the trap: a number with no cue and no real reason.
If most are wrong, re-show the I do model before moving on.</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96–98 min. Quick physical reset.</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98–100 min. I DO.
Think aloud: "I count the kit, one microphone, one track and two speakers, to prove it is practical, then link to the original stripped-back style." Underline the practical detail.
Write it live under the visualiser rather than revealing it all at once.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100–102 min. WE DO. Cold call the questions, take 2–3 ideas, then build the sentence on the board using students' words.
Possible class version: "This is effective because removing sound makes Phil's quiet voice the focus of the whole room. It is achievable because silence costs nothing and the hum is one recorded track."</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102–105 min. YOU DO. Students write about the key moment from the last row of their Task 1 grid, in their booklet. Core first; Support if stuck; Stretch for early finishers.</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105–106 min. Hinge question, 3-2-1-show.
Answer: C. It explains why it works and why it is practical. D ignores the school-scale focus; A and B give no reason.
If most are wrong, re-show the I do model before moving on.</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106–108 min. I DO.
Think aloud: "I name the feeling, sick with tension, then the reason: they hear the danger Brian can't see. Then I link to Leah, whose horror the audience now share." Draw an arrow from R back to C (horror at the game).
Write it live under the visualiser rather than revealing it all at once.</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108–110 min. WE DO. Cold call the questions, take 2–3 ideas, then build the sentence on the board using students' words.
Possible class version: "As a result, the audience would feel uneasy, because in the silence we hang on every word Phil says, just like the group, and his calm voice makes the "game" sound even more sinister."</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110–113 min. YOU DO. Students write about the key moment from the last row of their Task 1 grid, in their booklet. Core first; Support if stuck; Stretch for early finishers.</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113–114 min. Hinge question, 3-2-1-show.
Answer: B. A precise feeling (uneasy) and why. A, C and D have no precise effect or reason.
If most are wrong, re-show the I do model before moving on.</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114–117 min. Answers: 1 E · 2 C · 3 R · 4 D · 5 I. Any letter most students miss: re-teach briefly before the We do.</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117–125 min (with the next slide). Shared writing: a different student gives each letter; you scribe one full paragraph. Students copy it into the booklet table. Then compare with the next slide.</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what did the class include that this doesn't? What could we steal? The distant aeroplane links to Rich Walsh's original design (he used one as Leah leaves Phil). Point out the quantified details in D and ask: why does the giggle move BEHIND the audience?</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125–137 min. Silent independent writing in the booklet. Homework: two more points on different moments to complete a four-point answer.</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137–140 min. Students complete the exit ticket in the booklet. Use answers to plan the next lesson.</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YEAR 11 GCSE DRAMA — PEARSON EDEXCEL — COMPONENT 3</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Title</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737360"/>
            <a:ext cx="8046720" cy="155448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Sound Design &amp; the</a:t>
            </a:r>
            <a:endParaRPr lang="en-US" sz="4000" dirty="0"/>
          </a:p>
          <a:p>
            <a:pPr marL="0" indent="0">
              <a:buNone/>
            </a:pPr>
            <a:r>
              <a:rPr lang="en-US" sz="4000" b="1" dirty="0">
                <a:solidFill>
                  <a:srgbClr val="FFFFFF"/>
                </a:solidFill>
                <a:latin typeface="Cambria" pitchFamily="34" charset="0"/>
                <a:ea typeface="Cambria" pitchFamily="34" charset="-122"/>
                <a:cs typeface="Cambria" pitchFamily="34" charset="-120"/>
              </a:rPr>
              <a:t>14-Mark Question</a:t>
            </a:r>
            <a:endParaRPr lang="en-US" sz="4000" dirty="0"/>
          </a:p>
        </p:txBody>
      </p:sp>
      <p:sp>
        <p:nvSpPr>
          <p:cNvPr id="7" name="Text 5"/>
          <p:cNvSpPr txBox="1"/>
          <p:nvPr/>
        </p:nvSpPr>
        <p:spPr>
          <a:xfrm>
            <a:off x="548640" y="3474720"/>
            <a:ext cx="8046720" cy="457200"/>
          </a:xfrm>
          <a:prstGeom prst="rect">
            <a:avLst/>
          </a:prstGeom>
          <a:noFill/>
          <a:ln/>
        </p:spPr>
        <p:txBody>
          <a:bodyPr wrap="square" lIns="0" tIns="0" rIns="0" bIns="0" rtlCol="0" anchor="t"/>
          <a:lstStyle/>
          <a:p>
            <a:pPr marL="0" indent="0">
              <a:buNone/>
            </a:pPr>
            <a:r>
              <a:rPr lang="en-US" sz="2000" dirty="0">
                <a:solidFill>
                  <a:srgbClr val="D8D5CF"/>
                </a:solidFill>
                <a:latin typeface="Calibri" pitchFamily="34" charset="0"/>
                <a:ea typeface="Calibri" pitchFamily="34" charset="-122"/>
                <a:cs typeface="Calibri" pitchFamily="34" charset="-120"/>
              </a:rPr>
              <a:t>Learn the sound  →  design it  →  write it with CIDER</a:t>
            </a:r>
            <a:endParaRPr lang="en-US" sz="2000" dirty="0"/>
          </a:p>
        </p:txBody>
      </p:sp>
      <p:sp>
        <p:nvSpPr>
          <p:cNvPr id="8" name="Text 6"/>
          <p:cNvSpPr txBox="1"/>
          <p:nvPr/>
        </p:nvSpPr>
        <p:spPr>
          <a:xfrm>
            <a:off x="548640" y="4114800"/>
            <a:ext cx="7772400" cy="365760"/>
          </a:xfrm>
          <a:prstGeom prst="rect">
            <a:avLst/>
          </a:prstGeom>
          <a:noFill/>
          <a:ln/>
        </p:spPr>
        <p:txBody>
          <a:bodyPr wrap="square" lIns="0" tIns="0" rIns="0" bIns="0" rtlCol="0" anchor="t"/>
          <a:lstStyle/>
          <a:p>
            <a:pPr marL="0" indent="0">
              <a:buNone/>
            </a:pPr>
            <a:r>
              <a:rPr lang="en-US" sz="1500" dirty="0">
                <a:solidFill>
                  <a:srgbClr val="9A9A9A"/>
                </a:solidFill>
                <a:latin typeface="Calibri" pitchFamily="34" charset="0"/>
                <a:ea typeface="Calibri" pitchFamily="34" charset="-122"/>
                <a:cs typeface="Calibri" pitchFamily="34" charset="-120"/>
              </a:rPr>
              <a:t>Follow-up Lesson 1  •  140 minutes  •  DNA by Dennis Kelly</a:t>
            </a:r>
            <a:endParaRPr lang="en-US" sz="1500" dirty="0"/>
          </a:p>
        </p:txBody>
      </p:sp>
      <p:sp>
        <p:nvSpPr>
          <p:cNvPr id="9" name="Shape 7"/>
          <p:cNvSpPr/>
          <p:nvPr/>
        </p:nvSpPr>
        <p:spPr>
          <a:xfrm>
            <a:off x="9235440" y="1371600"/>
            <a:ext cx="2194560" cy="4754880"/>
          </a:xfrm>
          <a:prstGeom prst="roundRect">
            <a:avLst>
              <a:gd name="adj" fmla="val 3333"/>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9966960" y="1645920"/>
            <a:ext cx="731520" cy="73152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9966960" y="164592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C</a:t>
            </a:r>
            <a:endParaRPr lang="en-US" sz="2400" dirty="0"/>
          </a:p>
        </p:txBody>
      </p:sp>
      <p:sp>
        <p:nvSpPr>
          <p:cNvPr id="12" name="Shape 10"/>
          <p:cNvSpPr/>
          <p:nvPr/>
        </p:nvSpPr>
        <p:spPr>
          <a:xfrm>
            <a:off x="9966960" y="2514600"/>
            <a:ext cx="731520" cy="731520"/>
          </a:xfrm>
          <a:prstGeom prst="ellipse">
            <a:avLst/>
          </a:prstGeom>
          <a:solidFill>
            <a:srgbClr val="990011"/>
          </a:solidFill>
          <a:ln w="12700">
            <a:solidFill>
              <a:srgbClr val="990011"/>
            </a:solidFill>
            <a:prstDash val="solid"/>
          </a:ln>
        </p:spPr>
        <p:txBody>
          <a:bodyPr/>
          <a:lstStyle/>
          <a:p>
            <a:endParaRPr lang="en-GB"/>
          </a:p>
        </p:txBody>
      </p:sp>
      <p:sp>
        <p:nvSpPr>
          <p:cNvPr id="13" name="Text 11"/>
          <p:cNvSpPr txBox="1"/>
          <p:nvPr/>
        </p:nvSpPr>
        <p:spPr>
          <a:xfrm>
            <a:off x="9966960" y="25146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I</a:t>
            </a:r>
            <a:endParaRPr lang="en-US" sz="2400" dirty="0"/>
          </a:p>
        </p:txBody>
      </p:sp>
      <p:sp>
        <p:nvSpPr>
          <p:cNvPr id="14" name="Shape 12"/>
          <p:cNvSpPr/>
          <p:nvPr/>
        </p:nvSpPr>
        <p:spPr>
          <a:xfrm>
            <a:off x="9966960" y="3383280"/>
            <a:ext cx="731520" cy="731520"/>
          </a:xfrm>
          <a:prstGeom prst="ellipse">
            <a:avLst/>
          </a:prstGeom>
          <a:solidFill>
            <a:srgbClr val="1F5C4E"/>
          </a:solidFill>
          <a:ln w="12700">
            <a:solidFill>
              <a:srgbClr val="1F5C4E"/>
            </a:solidFill>
            <a:prstDash val="solid"/>
          </a:ln>
        </p:spPr>
        <p:txBody>
          <a:bodyPr/>
          <a:lstStyle/>
          <a:p>
            <a:endParaRPr lang="en-GB"/>
          </a:p>
        </p:txBody>
      </p:sp>
      <p:sp>
        <p:nvSpPr>
          <p:cNvPr id="15" name="Text 13"/>
          <p:cNvSpPr txBox="1"/>
          <p:nvPr/>
        </p:nvSpPr>
        <p:spPr>
          <a:xfrm>
            <a:off x="9966960" y="338328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D</a:t>
            </a:r>
            <a:endParaRPr lang="en-US" sz="2400" dirty="0"/>
          </a:p>
        </p:txBody>
      </p:sp>
      <p:sp>
        <p:nvSpPr>
          <p:cNvPr id="16" name="Shape 14"/>
          <p:cNvSpPr/>
          <p:nvPr/>
        </p:nvSpPr>
        <p:spPr>
          <a:xfrm>
            <a:off x="9966960" y="4251960"/>
            <a:ext cx="731520" cy="731520"/>
          </a:xfrm>
          <a:prstGeom prst="ellipse">
            <a:avLst/>
          </a:prstGeom>
          <a:solidFill>
            <a:srgbClr val="2C4A6E"/>
          </a:solidFill>
          <a:ln w="12700">
            <a:solidFill>
              <a:srgbClr val="2C4A6E"/>
            </a:solidFill>
            <a:prstDash val="solid"/>
          </a:ln>
        </p:spPr>
        <p:txBody>
          <a:bodyPr/>
          <a:lstStyle/>
          <a:p>
            <a:endParaRPr lang="en-GB"/>
          </a:p>
        </p:txBody>
      </p:sp>
      <p:sp>
        <p:nvSpPr>
          <p:cNvPr id="17" name="Text 15"/>
          <p:cNvSpPr txBox="1"/>
          <p:nvPr/>
        </p:nvSpPr>
        <p:spPr>
          <a:xfrm>
            <a:off x="9966960" y="425196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E</a:t>
            </a:r>
            <a:endParaRPr lang="en-US" sz="2400" dirty="0"/>
          </a:p>
        </p:txBody>
      </p:sp>
      <p:sp>
        <p:nvSpPr>
          <p:cNvPr id="18" name="Shape 16"/>
          <p:cNvSpPr/>
          <p:nvPr/>
        </p:nvSpPr>
        <p:spPr>
          <a:xfrm>
            <a:off x="9966960" y="5120640"/>
            <a:ext cx="731520" cy="731520"/>
          </a:xfrm>
          <a:prstGeom prst="ellipse">
            <a:avLst/>
          </a:prstGeom>
          <a:solidFill>
            <a:srgbClr val="6B3F69"/>
          </a:solidFill>
          <a:ln w="12700">
            <a:solidFill>
              <a:srgbClr val="6B3F69"/>
            </a:solidFill>
            <a:prstDash val="solid"/>
          </a:ln>
        </p:spPr>
        <p:txBody>
          <a:bodyPr/>
          <a:lstStyle/>
          <a:p>
            <a:endParaRPr lang="en-GB"/>
          </a:p>
        </p:txBody>
      </p:sp>
      <p:sp>
        <p:nvSpPr>
          <p:cNvPr id="19" name="Text 17"/>
          <p:cNvSpPr txBox="1"/>
          <p:nvPr/>
        </p:nvSpPr>
        <p:spPr>
          <a:xfrm>
            <a:off x="9966960" y="512064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R</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DO NOW — SOUND VOCABULARY — SILENT START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What Do You Already Know?</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Do Now</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5 MIN</a:t>
            </a:r>
            <a:endParaRPr lang="en-US" sz="1400" dirty="0"/>
          </a:p>
        </p:txBody>
      </p:sp>
      <p:sp>
        <p:nvSpPr>
          <p:cNvPr id="8" name="Text 6"/>
          <p:cNvSpPr txBox="1"/>
          <p:nvPr/>
        </p:nvSpPr>
        <p:spPr>
          <a:xfrm>
            <a:off x="548640" y="1371600"/>
            <a:ext cx="8229600" cy="365760"/>
          </a:xfrm>
          <a:prstGeom prst="rect">
            <a:avLst/>
          </a:prstGeom>
          <a:noFill/>
          <a:ln/>
        </p:spPr>
        <p:txBody>
          <a:bodyPr wrap="square" lIns="0" tIns="0" rIns="0" bIns="0" rtlCol="0" anchor="t"/>
          <a:lstStyle/>
          <a:p>
            <a:pPr marL="0" indent="0">
              <a:buNone/>
            </a:pPr>
            <a:r>
              <a:rPr lang="en-US" sz="1500" i="1" dirty="0">
                <a:solidFill>
                  <a:srgbClr val="5A5A5A"/>
                </a:solidFill>
                <a:latin typeface="Calibri" pitchFamily="34" charset="0"/>
                <a:ea typeface="Calibri" pitchFamily="34" charset="-122"/>
                <a:cs typeface="Calibri" pitchFamily="34" charset="-120"/>
              </a:rPr>
              <a:t>Circle the correct answer. Answer independently in your booklet.</a:t>
            </a:r>
            <a:endParaRPr lang="en-US" sz="1500" dirty="0"/>
          </a:p>
        </p:txBody>
      </p:sp>
      <p:sp>
        <p:nvSpPr>
          <p:cNvPr id="9" name="Shape 7"/>
          <p:cNvSpPr/>
          <p:nvPr/>
        </p:nvSpPr>
        <p:spPr>
          <a:xfrm>
            <a:off x="548640" y="1874520"/>
            <a:ext cx="544068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10" name="Text 8"/>
          <p:cNvSpPr txBox="1"/>
          <p:nvPr/>
        </p:nvSpPr>
        <p:spPr>
          <a:xfrm>
            <a:off x="822960" y="2057400"/>
            <a:ext cx="4937760" cy="411480"/>
          </a:xfrm>
          <a:prstGeom prst="rect">
            <a:avLst/>
          </a:prstGeom>
          <a:noFill/>
          <a:ln/>
        </p:spPr>
        <p:txBody>
          <a:bodyPr wrap="square" lIns="0" tIns="0" rIns="0" bIns="0" rtlCol="0" anchor="t"/>
          <a:lstStyle/>
          <a:p>
            <a:pPr marL="0" indent="0">
              <a:buNone/>
            </a:pPr>
            <a:r>
              <a:rPr lang="en-US" sz="1600" b="1" dirty="0">
                <a:solidFill>
                  <a:srgbClr val="222222"/>
                </a:solidFill>
                <a:latin typeface="Calibri" pitchFamily="34" charset="0"/>
                <a:ea typeface="Calibri" pitchFamily="34" charset="-122"/>
                <a:cs typeface="Calibri" pitchFamily="34" charset="-120"/>
              </a:rPr>
              <a:t>1. What is UNDERSCORING?</a:t>
            </a:r>
            <a:endParaRPr lang="en-US" sz="1600" dirty="0"/>
          </a:p>
        </p:txBody>
      </p:sp>
      <p:sp>
        <p:nvSpPr>
          <p:cNvPr id="11" name="Text 9"/>
          <p:cNvSpPr txBox="1"/>
          <p:nvPr/>
        </p:nvSpPr>
        <p:spPr>
          <a:xfrm>
            <a:off x="822960" y="2560320"/>
            <a:ext cx="4937760" cy="1325880"/>
          </a:xfrm>
          <a:prstGeom prst="rect">
            <a:avLst/>
          </a:prstGeom>
          <a:noFill/>
          <a:ln/>
        </p:spPr>
        <p:txBody>
          <a:bodyPr wrap="square" lIns="0" tIns="0" rIns="0" bIns="0" rtlCol="0" anchor="t"/>
          <a:lstStyle/>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A. A sound effect for a door slam</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B. Music played beneath dialogue or action to build atmosphere</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C. Sound the characters can hear</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D. Turning the volume down</a:t>
            </a:r>
            <a:endParaRPr lang="en-US" sz="1350" dirty="0"/>
          </a:p>
        </p:txBody>
      </p:sp>
      <p:sp>
        <p:nvSpPr>
          <p:cNvPr id="12" name="Shape 10"/>
          <p:cNvSpPr/>
          <p:nvPr/>
        </p:nvSpPr>
        <p:spPr>
          <a:xfrm>
            <a:off x="6172200" y="1874520"/>
            <a:ext cx="544068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13" name="Text 11"/>
          <p:cNvSpPr txBox="1"/>
          <p:nvPr/>
        </p:nvSpPr>
        <p:spPr>
          <a:xfrm>
            <a:off x="6446520" y="2057400"/>
            <a:ext cx="4937760" cy="411480"/>
          </a:xfrm>
          <a:prstGeom prst="rect">
            <a:avLst/>
          </a:prstGeom>
          <a:noFill/>
          <a:ln/>
        </p:spPr>
        <p:txBody>
          <a:bodyPr wrap="square" lIns="0" tIns="0" rIns="0" bIns="0" rtlCol="0" anchor="t"/>
          <a:lstStyle/>
          <a:p>
            <a:pPr marL="0" indent="0">
              <a:buNone/>
            </a:pPr>
            <a:r>
              <a:rPr lang="en-US" sz="1600" b="1" dirty="0">
                <a:solidFill>
                  <a:srgbClr val="222222"/>
                </a:solidFill>
                <a:latin typeface="Calibri" pitchFamily="34" charset="0"/>
                <a:ea typeface="Calibri" pitchFamily="34" charset="-122"/>
                <a:cs typeface="Calibri" pitchFamily="34" charset="-120"/>
              </a:rPr>
              <a:t>2. What is DIEGETIC sound?</a:t>
            </a:r>
            <a:endParaRPr lang="en-US" sz="1600" dirty="0"/>
          </a:p>
        </p:txBody>
      </p:sp>
      <p:sp>
        <p:nvSpPr>
          <p:cNvPr id="14" name="Text 12"/>
          <p:cNvSpPr txBox="1"/>
          <p:nvPr/>
        </p:nvSpPr>
        <p:spPr>
          <a:xfrm>
            <a:off x="6446520" y="2560320"/>
            <a:ext cx="4937760" cy="1325880"/>
          </a:xfrm>
          <a:prstGeom prst="rect">
            <a:avLst/>
          </a:prstGeom>
          <a:noFill/>
          <a:ln/>
        </p:spPr>
        <p:txBody>
          <a:bodyPr wrap="square" lIns="0" tIns="0" rIns="0" bIns="0" rtlCol="0" anchor="t"/>
          <a:lstStyle/>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A. Sound the characters in the world of the play can hear</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B. Music only the audience can hear</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C. A very low-pitched sound</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D. Sound played from behind the audience</a:t>
            </a:r>
            <a:endParaRPr lang="en-US" sz="1350" dirty="0"/>
          </a:p>
        </p:txBody>
      </p:sp>
      <p:sp>
        <p:nvSpPr>
          <p:cNvPr id="15" name="Shape 13"/>
          <p:cNvSpPr/>
          <p:nvPr/>
        </p:nvSpPr>
        <p:spPr>
          <a:xfrm>
            <a:off x="548640" y="4160520"/>
            <a:ext cx="544068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16" name="Text 14"/>
          <p:cNvSpPr txBox="1"/>
          <p:nvPr/>
        </p:nvSpPr>
        <p:spPr>
          <a:xfrm>
            <a:off x="822960" y="4343400"/>
            <a:ext cx="4937760" cy="411480"/>
          </a:xfrm>
          <a:prstGeom prst="rect">
            <a:avLst/>
          </a:prstGeom>
          <a:noFill/>
          <a:ln/>
        </p:spPr>
        <p:txBody>
          <a:bodyPr wrap="square" lIns="0" tIns="0" rIns="0" bIns="0" rtlCol="0" anchor="t"/>
          <a:lstStyle/>
          <a:p>
            <a:pPr marL="0" indent="0">
              <a:buNone/>
            </a:pPr>
            <a:r>
              <a:rPr lang="en-US" sz="1600" b="1" dirty="0">
                <a:solidFill>
                  <a:srgbClr val="222222"/>
                </a:solidFill>
                <a:latin typeface="Calibri" pitchFamily="34" charset="0"/>
                <a:ea typeface="Calibri" pitchFamily="34" charset="-122"/>
                <a:cs typeface="Calibri" pitchFamily="34" charset="-120"/>
              </a:rPr>
              <a:t>3. What is a SOUND EFFECT (SFX)?</a:t>
            </a:r>
            <a:endParaRPr lang="en-US" sz="1600" dirty="0"/>
          </a:p>
        </p:txBody>
      </p:sp>
      <p:sp>
        <p:nvSpPr>
          <p:cNvPr id="17" name="Text 15"/>
          <p:cNvSpPr txBox="1"/>
          <p:nvPr/>
        </p:nvSpPr>
        <p:spPr>
          <a:xfrm>
            <a:off x="822960" y="4846320"/>
            <a:ext cx="4937760" cy="1325880"/>
          </a:xfrm>
          <a:prstGeom prst="rect">
            <a:avLst/>
          </a:prstGeom>
          <a:noFill/>
          <a:ln/>
        </p:spPr>
        <p:txBody>
          <a:bodyPr wrap="square" lIns="0" tIns="0" rIns="0" bIns="0" rtlCol="0" anchor="t"/>
          <a:lstStyle/>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A. The overall mood of a scene</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B. A performer singing live</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C. A specific sound representing an event or location</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D. How loud a sound is</a:t>
            </a:r>
            <a:endParaRPr lang="en-US" sz="1350" dirty="0"/>
          </a:p>
        </p:txBody>
      </p:sp>
      <p:sp>
        <p:nvSpPr>
          <p:cNvPr id="18" name="Shape 16"/>
          <p:cNvSpPr/>
          <p:nvPr/>
        </p:nvSpPr>
        <p:spPr>
          <a:xfrm>
            <a:off x="6172200" y="4160520"/>
            <a:ext cx="5440680" cy="2103120"/>
          </a:xfrm>
          <a:prstGeom prst="roundRect">
            <a:avLst>
              <a:gd name="adj" fmla="val 3478"/>
            </a:avLst>
          </a:prstGeom>
          <a:solidFill>
            <a:srgbClr val="FFFFFF"/>
          </a:solidFill>
          <a:ln w="9525">
            <a:solidFill>
              <a:srgbClr val="FFFFFF"/>
            </a:solidFill>
            <a:prstDash val="solid"/>
          </a:ln>
        </p:spPr>
        <p:txBody>
          <a:bodyPr/>
          <a:lstStyle/>
          <a:p>
            <a:endParaRPr lang="en-GB"/>
          </a:p>
        </p:txBody>
      </p:sp>
      <p:sp>
        <p:nvSpPr>
          <p:cNvPr id="19" name="Text 17"/>
          <p:cNvSpPr txBox="1"/>
          <p:nvPr/>
        </p:nvSpPr>
        <p:spPr>
          <a:xfrm>
            <a:off x="6446520" y="4343400"/>
            <a:ext cx="4937760" cy="411480"/>
          </a:xfrm>
          <a:prstGeom prst="rect">
            <a:avLst/>
          </a:prstGeom>
          <a:noFill/>
          <a:ln/>
        </p:spPr>
        <p:txBody>
          <a:bodyPr wrap="square" lIns="0" tIns="0" rIns="0" bIns="0" rtlCol="0" anchor="t"/>
          <a:lstStyle/>
          <a:p>
            <a:pPr marL="0" indent="0">
              <a:buNone/>
            </a:pPr>
            <a:r>
              <a:rPr lang="en-US" sz="1600" b="1" dirty="0">
                <a:solidFill>
                  <a:srgbClr val="222222"/>
                </a:solidFill>
                <a:latin typeface="Calibri" pitchFamily="34" charset="0"/>
                <a:ea typeface="Calibri" pitchFamily="34" charset="-122"/>
                <a:cs typeface="Calibri" pitchFamily="34" charset="-120"/>
              </a:rPr>
              <a:t>4. What did Rich Walsh use for transitions in the original DNA?</a:t>
            </a:r>
            <a:endParaRPr lang="en-US" sz="1600" dirty="0"/>
          </a:p>
        </p:txBody>
      </p:sp>
      <p:sp>
        <p:nvSpPr>
          <p:cNvPr id="20" name="Text 18"/>
          <p:cNvSpPr txBox="1"/>
          <p:nvPr/>
        </p:nvSpPr>
        <p:spPr>
          <a:xfrm>
            <a:off x="6446520" y="4846320"/>
            <a:ext cx="4937760" cy="1325880"/>
          </a:xfrm>
          <a:prstGeom prst="rect">
            <a:avLst/>
          </a:prstGeom>
          <a:noFill/>
          <a:ln/>
        </p:spPr>
        <p:txBody>
          <a:bodyPr wrap="square" lIns="0" tIns="0" rIns="0" bIns="0" rtlCol="0" anchor="t"/>
          <a:lstStyle/>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A. Classical piano</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B. Drum and bass</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C. Silence only</a:t>
            </a:r>
            <a:endParaRPr lang="en-US" sz="1350" dirty="0"/>
          </a:p>
          <a:p>
            <a:pPr marL="0" indent="0">
              <a:spcAft>
                <a:spcPts val="300"/>
              </a:spcAft>
              <a:buNone/>
            </a:pPr>
            <a:r>
              <a:rPr lang="en-US" sz="1350" dirty="0">
                <a:solidFill>
                  <a:srgbClr val="5A5A5A"/>
                </a:solidFill>
                <a:latin typeface="Calibri" pitchFamily="34" charset="0"/>
                <a:ea typeface="Calibri" pitchFamily="34" charset="-122"/>
                <a:cs typeface="Calibri" pitchFamily="34" charset="-120"/>
              </a:rPr>
              <a:t>D. Church bells</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DO NOW — ANSWERS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Check Your Understanding</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Do Now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Shape 6"/>
          <p:cNvSpPr/>
          <p:nvPr/>
        </p:nvSpPr>
        <p:spPr>
          <a:xfrm>
            <a:off x="548640" y="1737360"/>
            <a:ext cx="5440680" cy="2057400"/>
          </a:xfrm>
          <a:prstGeom prst="roundRect">
            <a:avLst>
              <a:gd name="adj" fmla="val 3556"/>
            </a:avLst>
          </a:prstGeom>
          <a:solidFill>
            <a:srgbClr val="3D3D3D"/>
          </a:solidFill>
          <a:ln w="19050">
            <a:solidFill>
              <a:srgbClr val="990011"/>
            </a:solidFill>
            <a:prstDash val="solid"/>
          </a:ln>
        </p:spPr>
        <p:txBody>
          <a:bodyPr/>
          <a:lstStyle/>
          <a:p>
            <a:endParaRPr lang="en-GB"/>
          </a:p>
        </p:txBody>
      </p:sp>
      <p:sp>
        <p:nvSpPr>
          <p:cNvPr id="9" name="Text 7"/>
          <p:cNvSpPr txBox="1"/>
          <p:nvPr/>
        </p:nvSpPr>
        <p:spPr>
          <a:xfrm>
            <a:off x="822960" y="1965960"/>
            <a:ext cx="4937760" cy="457200"/>
          </a:xfrm>
          <a:prstGeom prst="rect">
            <a:avLst/>
          </a:prstGeom>
          <a:noFill/>
          <a:ln/>
        </p:spPr>
        <p:txBody>
          <a:bodyPr wrap="square" lIns="0" tIns="0" rIns="0" bIns="0" rtlCol="0" anchor="t"/>
          <a:lstStyle/>
          <a:p>
            <a:pPr marL="0" indent="0">
              <a:buNone/>
            </a:pPr>
            <a:r>
              <a:rPr lang="en-US" sz="2000" b="1" dirty="0">
                <a:solidFill>
                  <a:srgbClr val="C9A24B"/>
                </a:solidFill>
                <a:latin typeface="Cambria" pitchFamily="34" charset="0"/>
                <a:ea typeface="Cambria" pitchFamily="34" charset="-122"/>
                <a:cs typeface="Cambria" pitchFamily="34" charset="-120"/>
              </a:rPr>
              <a:t>1. Underscoring (B)</a:t>
            </a:r>
            <a:endParaRPr lang="en-US" sz="2000" dirty="0"/>
          </a:p>
        </p:txBody>
      </p:sp>
      <p:sp>
        <p:nvSpPr>
          <p:cNvPr id="10" name="Text 8"/>
          <p:cNvSpPr txBox="1"/>
          <p:nvPr/>
        </p:nvSpPr>
        <p:spPr>
          <a:xfrm>
            <a:off x="822960" y="2514600"/>
            <a:ext cx="4937760" cy="1097280"/>
          </a:xfrm>
          <a:prstGeom prst="rect">
            <a:avLst/>
          </a:prstGeom>
          <a:noFill/>
          <a:ln/>
        </p:spPr>
        <p:txBody>
          <a:bodyPr wrap="square" lIns="0" tIns="0" rIns="0" bIns="0" rtlCol="0" anchor="t"/>
          <a:lstStyle/>
          <a:p>
            <a:pPr marL="0" indent="0">
              <a:buNone/>
            </a:pPr>
            <a:r>
              <a:rPr lang="en-US" sz="1500" dirty="0">
                <a:solidFill>
                  <a:srgbClr val="D8D5CF"/>
                </a:solidFill>
                <a:latin typeface="Calibri" pitchFamily="34" charset="0"/>
                <a:ea typeface="Calibri" pitchFamily="34" charset="-122"/>
                <a:cs typeface="Calibri" pitchFamily="34" charset="-120"/>
              </a:rPr>
              <a:t>Music played beneath dialogue or action to build atmosphere or tension.</a:t>
            </a:r>
            <a:endParaRPr lang="en-US" sz="1500" dirty="0"/>
          </a:p>
        </p:txBody>
      </p:sp>
      <p:sp>
        <p:nvSpPr>
          <p:cNvPr id="11" name="Shape 9"/>
          <p:cNvSpPr/>
          <p:nvPr/>
        </p:nvSpPr>
        <p:spPr>
          <a:xfrm>
            <a:off x="6172200" y="1737360"/>
            <a:ext cx="5440680" cy="2057400"/>
          </a:xfrm>
          <a:prstGeom prst="roundRect">
            <a:avLst>
              <a:gd name="adj" fmla="val 3556"/>
            </a:avLst>
          </a:prstGeom>
          <a:solidFill>
            <a:srgbClr val="3D3D3D"/>
          </a:solidFill>
          <a:ln w="19050">
            <a:solidFill>
              <a:srgbClr val="990011"/>
            </a:solidFill>
            <a:prstDash val="solid"/>
          </a:ln>
        </p:spPr>
        <p:txBody>
          <a:bodyPr/>
          <a:lstStyle/>
          <a:p>
            <a:endParaRPr lang="en-GB"/>
          </a:p>
        </p:txBody>
      </p:sp>
      <p:sp>
        <p:nvSpPr>
          <p:cNvPr id="12" name="Text 10"/>
          <p:cNvSpPr txBox="1"/>
          <p:nvPr/>
        </p:nvSpPr>
        <p:spPr>
          <a:xfrm>
            <a:off x="6446520" y="1965960"/>
            <a:ext cx="4937760" cy="457200"/>
          </a:xfrm>
          <a:prstGeom prst="rect">
            <a:avLst/>
          </a:prstGeom>
          <a:noFill/>
          <a:ln/>
        </p:spPr>
        <p:txBody>
          <a:bodyPr wrap="square" lIns="0" tIns="0" rIns="0" bIns="0" rtlCol="0" anchor="t"/>
          <a:lstStyle/>
          <a:p>
            <a:pPr marL="0" indent="0">
              <a:buNone/>
            </a:pPr>
            <a:r>
              <a:rPr lang="en-US" sz="2000" b="1" dirty="0">
                <a:solidFill>
                  <a:srgbClr val="C9A24B"/>
                </a:solidFill>
                <a:latin typeface="Cambria" pitchFamily="34" charset="0"/>
                <a:ea typeface="Cambria" pitchFamily="34" charset="-122"/>
                <a:cs typeface="Cambria" pitchFamily="34" charset="-120"/>
              </a:rPr>
              <a:t>2. Diegetic (A)</a:t>
            </a:r>
            <a:endParaRPr lang="en-US" sz="2000" dirty="0"/>
          </a:p>
        </p:txBody>
      </p:sp>
      <p:sp>
        <p:nvSpPr>
          <p:cNvPr id="13" name="Text 11"/>
          <p:cNvSpPr txBox="1"/>
          <p:nvPr/>
        </p:nvSpPr>
        <p:spPr>
          <a:xfrm>
            <a:off x="6446520" y="2514600"/>
            <a:ext cx="4937760" cy="1097280"/>
          </a:xfrm>
          <a:prstGeom prst="rect">
            <a:avLst/>
          </a:prstGeom>
          <a:noFill/>
          <a:ln/>
        </p:spPr>
        <p:txBody>
          <a:bodyPr wrap="square" lIns="0" tIns="0" rIns="0" bIns="0" rtlCol="0" anchor="t"/>
          <a:lstStyle/>
          <a:p>
            <a:pPr marL="0" indent="0">
              <a:buNone/>
            </a:pPr>
            <a:r>
              <a:rPr lang="en-US" sz="1500" dirty="0">
                <a:solidFill>
                  <a:srgbClr val="D8D5CF"/>
                </a:solidFill>
                <a:latin typeface="Calibri" pitchFamily="34" charset="0"/>
                <a:ea typeface="Calibri" pitchFamily="34" charset="-122"/>
                <a:cs typeface="Calibri" pitchFamily="34" charset="-120"/>
              </a:rPr>
              <a:t>Sound the characters can hear, e.g. birdsong in the field.</a:t>
            </a:r>
            <a:endParaRPr lang="en-US" sz="1500" dirty="0"/>
          </a:p>
        </p:txBody>
      </p:sp>
      <p:sp>
        <p:nvSpPr>
          <p:cNvPr id="14" name="Shape 12"/>
          <p:cNvSpPr/>
          <p:nvPr/>
        </p:nvSpPr>
        <p:spPr>
          <a:xfrm>
            <a:off x="548640" y="4023360"/>
            <a:ext cx="5440680" cy="2057400"/>
          </a:xfrm>
          <a:prstGeom prst="roundRect">
            <a:avLst>
              <a:gd name="adj" fmla="val 3556"/>
            </a:avLst>
          </a:prstGeom>
          <a:solidFill>
            <a:srgbClr val="3D3D3D"/>
          </a:solidFill>
          <a:ln w="19050">
            <a:solidFill>
              <a:srgbClr val="990011"/>
            </a:solidFill>
            <a:prstDash val="solid"/>
          </a:ln>
        </p:spPr>
        <p:txBody>
          <a:bodyPr/>
          <a:lstStyle/>
          <a:p>
            <a:endParaRPr lang="en-GB"/>
          </a:p>
        </p:txBody>
      </p:sp>
      <p:sp>
        <p:nvSpPr>
          <p:cNvPr id="15" name="Text 13"/>
          <p:cNvSpPr txBox="1"/>
          <p:nvPr/>
        </p:nvSpPr>
        <p:spPr>
          <a:xfrm>
            <a:off x="822960" y="4251960"/>
            <a:ext cx="4937760" cy="457200"/>
          </a:xfrm>
          <a:prstGeom prst="rect">
            <a:avLst/>
          </a:prstGeom>
          <a:noFill/>
          <a:ln/>
        </p:spPr>
        <p:txBody>
          <a:bodyPr wrap="square" lIns="0" tIns="0" rIns="0" bIns="0" rtlCol="0" anchor="t"/>
          <a:lstStyle/>
          <a:p>
            <a:pPr marL="0" indent="0">
              <a:buNone/>
            </a:pPr>
            <a:r>
              <a:rPr lang="en-US" sz="2000" b="1" dirty="0">
                <a:solidFill>
                  <a:srgbClr val="C9A24B"/>
                </a:solidFill>
                <a:latin typeface="Cambria" pitchFamily="34" charset="0"/>
                <a:ea typeface="Cambria" pitchFamily="34" charset="-122"/>
                <a:cs typeface="Cambria" pitchFamily="34" charset="-120"/>
              </a:rPr>
              <a:t>3. Sound effect (C)</a:t>
            </a:r>
            <a:endParaRPr lang="en-US" sz="2000" dirty="0"/>
          </a:p>
        </p:txBody>
      </p:sp>
      <p:sp>
        <p:nvSpPr>
          <p:cNvPr id="16" name="Text 14"/>
          <p:cNvSpPr txBox="1"/>
          <p:nvPr/>
        </p:nvSpPr>
        <p:spPr>
          <a:xfrm>
            <a:off x="822960" y="4800600"/>
            <a:ext cx="4937760" cy="1097280"/>
          </a:xfrm>
          <a:prstGeom prst="rect">
            <a:avLst/>
          </a:prstGeom>
          <a:noFill/>
          <a:ln/>
        </p:spPr>
        <p:txBody>
          <a:bodyPr wrap="square" lIns="0" tIns="0" rIns="0" bIns="0" rtlCol="0" anchor="t"/>
          <a:lstStyle/>
          <a:p>
            <a:pPr marL="0" indent="0">
              <a:buNone/>
            </a:pPr>
            <a:r>
              <a:rPr lang="en-US" sz="1500" dirty="0">
                <a:solidFill>
                  <a:srgbClr val="D8D5CF"/>
                </a:solidFill>
                <a:latin typeface="Calibri" pitchFamily="34" charset="0"/>
                <a:ea typeface="Calibri" pitchFamily="34" charset="-122"/>
                <a:cs typeface="Calibri" pitchFamily="34" charset="-120"/>
              </a:rPr>
              <a:t>A specific sound for an event or location, e.g. a distant siren.</a:t>
            </a:r>
            <a:endParaRPr lang="en-US" sz="1500" dirty="0"/>
          </a:p>
        </p:txBody>
      </p:sp>
      <p:sp>
        <p:nvSpPr>
          <p:cNvPr id="17" name="Shape 15"/>
          <p:cNvSpPr/>
          <p:nvPr/>
        </p:nvSpPr>
        <p:spPr>
          <a:xfrm>
            <a:off x="6172200" y="4023360"/>
            <a:ext cx="5440680" cy="2057400"/>
          </a:xfrm>
          <a:prstGeom prst="roundRect">
            <a:avLst>
              <a:gd name="adj" fmla="val 3556"/>
            </a:avLst>
          </a:prstGeom>
          <a:solidFill>
            <a:srgbClr val="3D3D3D"/>
          </a:solidFill>
          <a:ln w="19050">
            <a:solidFill>
              <a:srgbClr val="990011"/>
            </a:solidFill>
            <a:prstDash val="solid"/>
          </a:ln>
        </p:spPr>
        <p:txBody>
          <a:bodyPr/>
          <a:lstStyle/>
          <a:p>
            <a:endParaRPr lang="en-GB"/>
          </a:p>
        </p:txBody>
      </p:sp>
      <p:sp>
        <p:nvSpPr>
          <p:cNvPr id="18" name="Text 16"/>
          <p:cNvSpPr txBox="1"/>
          <p:nvPr/>
        </p:nvSpPr>
        <p:spPr>
          <a:xfrm>
            <a:off x="6446520" y="4251960"/>
            <a:ext cx="4937760" cy="457200"/>
          </a:xfrm>
          <a:prstGeom prst="rect">
            <a:avLst/>
          </a:prstGeom>
          <a:noFill/>
          <a:ln/>
        </p:spPr>
        <p:txBody>
          <a:bodyPr wrap="square" lIns="0" tIns="0" rIns="0" bIns="0" rtlCol="0" anchor="t"/>
          <a:lstStyle/>
          <a:p>
            <a:pPr marL="0" indent="0">
              <a:buNone/>
            </a:pPr>
            <a:r>
              <a:rPr lang="en-US" sz="2000" b="1" dirty="0">
                <a:solidFill>
                  <a:srgbClr val="C9A24B"/>
                </a:solidFill>
                <a:latin typeface="Cambria" pitchFamily="34" charset="0"/>
                <a:ea typeface="Cambria" pitchFamily="34" charset="-122"/>
                <a:cs typeface="Cambria" pitchFamily="34" charset="-120"/>
              </a:rPr>
              <a:t>4. Drum and bass (B)</a:t>
            </a:r>
            <a:endParaRPr lang="en-US" sz="2000" dirty="0"/>
          </a:p>
        </p:txBody>
      </p:sp>
      <p:sp>
        <p:nvSpPr>
          <p:cNvPr id="19" name="Text 17"/>
          <p:cNvSpPr txBox="1"/>
          <p:nvPr/>
        </p:nvSpPr>
        <p:spPr>
          <a:xfrm>
            <a:off x="6446520" y="4800600"/>
            <a:ext cx="4937760" cy="1097280"/>
          </a:xfrm>
          <a:prstGeom prst="rect">
            <a:avLst/>
          </a:prstGeom>
          <a:noFill/>
          <a:ln/>
        </p:spPr>
        <p:txBody>
          <a:bodyPr wrap="square" lIns="0" tIns="0" rIns="0" bIns="0" rtlCol="0" anchor="t"/>
          <a:lstStyle/>
          <a:p>
            <a:pPr marL="0" indent="0">
              <a:buNone/>
            </a:pPr>
            <a:r>
              <a:rPr lang="en-US" sz="1500" dirty="0">
                <a:solidFill>
                  <a:srgbClr val="D8D5CF"/>
                </a:solidFill>
                <a:latin typeface="Calibri" pitchFamily="34" charset="0"/>
                <a:ea typeface="Calibri" pitchFamily="34" charset="-122"/>
                <a:cs typeface="Calibri" pitchFamily="34" charset="-120"/>
              </a:rPr>
              <a:t>Rich Walsh's transitions reflected youth culture and kept the pace high.</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TODAY'S LEARNING</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Learning Objectives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Learning Objectives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737360"/>
            <a:ext cx="11064240" cy="1234440"/>
          </a:xfrm>
          <a:prstGeom prst="roundRect">
            <a:avLst>
              <a:gd name="adj" fmla="val 5926"/>
            </a:avLst>
          </a:prstGeom>
          <a:solidFill>
            <a:srgbClr val="FFFFFF"/>
          </a:solidFill>
          <a:ln w="9525">
            <a:solidFill>
              <a:srgbClr val="FFFFFF"/>
            </a:solidFill>
            <a:prstDash val="solid"/>
          </a:ln>
        </p:spPr>
        <p:txBody>
          <a:bodyPr/>
          <a:lstStyle/>
          <a:p>
            <a:endParaRPr lang="en-GB"/>
          </a:p>
        </p:txBody>
      </p:sp>
      <p:sp>
        <p:nvSpPr>
          <p:cNvPr id="9" name="Shape 7"/>
          <p:cNvSpPr/>
          <p:nvPr/>
        </p:nvSpPr>
        <p:spPr>
          <a:xfrm>
            <a:off x="548640" y="1737360"/>
            <a:ext cx="109728" cy="1234440"/>
          </a:xfrm>
          <a:prstGeom prst="rect">
            <a:avLst/>
          </a:prstGeom>
          <a:solidFill>
            <a:srgbClr val="990011"/>
          </a:solidFill>
          <a:ln w="12700">
            <a:solidFill>
              <a:srgbClr val="990011"/>
            </a:solidFill>
            <a:prstDash val="solid"/>
          </a:ln>
        </p:spPr>
        <p:txBody>
          <a:bodyPr/>
          <a:lstStyle/>
          <a:p>
            <a:endParaRPr lang="en-GB"/>
          </a:p>
        </p:txBody>
      </p:sp>
      <p:sp>
        <p:nvSpPr>
          <p:cNvPr id="10" name="Text 8"/>
          <p:cNvSpPr txBox="1"/>
          <p:nvPr/>
        </p:nvSpPr>
        <p:spPr>
          <a:xfrm>
            <a:off x="914400" y="1737360"/>
            <a:ext cx="2743200" cy="1234440"/>
          </a:xfrm>
          <a:prstGeom prst="rect">
            <a:avLst/>
          </a:prstGeom>
          <a:noFill/>
          <a:ln/>
        </p:spPr>
        <p:txBody>
          <a:bodyPr wrap="square" lIns="0" tIns="0" rIns="0" bIns="0" rtlCol="0" anchor="ctr"/>
          <a:lstStyle/>
          <a:p>
            <a:pPr marL="0" indent="0">
              <a:buNone/>
            </a:pPr>
            <a:r>
              <a:rPr lang="en-US" sz="1800" b="1" dirty="0">
                <a:solidFill>
                  <a:srgbClr val="990011"/>
                </a:solidFill>
                <a:latin typeface="Cambria" pitchFamily="34" charset="0"/>
                <a:ea typeface="Cambria" pitchFamily="34" charset="-122"/>
                <a:cs typeface="Cambria" pitchFamily="34" charset="-120"/>
              </a:rPr>
              <a:t>LO1 — KNOW</a:t>
            </a:r>
            <a:endParaRPr lang="en-US" sz="1800" dirty="0"/>
          </a:p>
        </p:txBody>
      </p:sp>
      <p:sp>
        <p:nvSpPr>
          <p:cNvPr id="11" name="Text 9"/>
          <p:cNvSpPr txBox="1"/>
          <p:nvPr/>
        </p:nvSpPr>
        <p:spPr>
          <a:xfrm>
            <a:off x="3749040" y="1737360"/>
            <a:ext cx="7589520" cy="1234440"/>
          </a:xfrm>
          <a:prstGeom prst="rect">
            <a:avLst/>
          </a:prstGeom>
          <a:noFill/>
          <a:ln/>
        </p:spPr>
        <p:txBody>
          <a:bodyPr wrap="square" lIns="0" tIns="0" rIns="0" bIns="0" rtlCol="0" anchor="ctr"/>
          <a:lstStyle/>
          <a:p>
            <a:pPr marL="0" indent="0">
              <a:buNone/>
            </a:pPr>
            <a:r>
              <a:rPr lang="en-US" sz="1700" dirty="0">
                <a:solidFill>
                  <a:srgbClr val="222222"/>
                </a:solidFill>
                <a:latin typeface="Calibri" pitchFamily="34" charset="0"/>
                <a:ea typeface="Calibri" pitchFamily="34" charset="-122"/>
                <a:cs typeface="Calibri" pitchFamily="34" charset="-120"/>
              </a:rPr>
              <a:t>Types of sound, diegetic and non-diegetic, sound qualities and techniques, and how Rich Walsh designed the original DNA.</a:t>
            </a:r>
            <a:endParaRPr lang="en-US" sz="1700" dirty="0"/>
          </a:p>
        </p:txBody>
      </p:sp>
      <p:sp>
        <p:nvSpPr>
          <p:cNvPr id="12" name="Shape 10"/>
          <p:cNvSpPr/>
          <p:nvPr/>
        </p:nvSpPr>
        <p:spPr>
          <a:xfrm>
            <a:off x="548640" y="3200400"/>
            <a:ext cx="11064240" cy="1234440"/>
          </a:xfrm>
          <a:prstGeom prst="roundRect">
            <a:avLst>
              <a:gd name="adj" fmla="val 5926"/>
            </a:avLst>
          </a:prstGeom>
          <a:solidFill>
            <a:srgbClr val="FFFFFF"/>
          </a:solidFill>
          <a:ln w="9525">
            <a:solidFill>
              <a:srgbClr val="FFFFFF"/>
            </a:solidFill>
            <a:prstDash val="solid"/>
          </a:ln>
        </p:spPr>
        <p:txBody>
          <a:bodyPr/>
          <a:lstStyle/>
          <a:p>
            <a:endParaRPr lang="en-GB"/>
          </a:p>
        </p:txBody>
      </p:sp>
      <p:sp>
        <p:nvSpPr>
          <p:cNvPr id="13" name="Shape 11"/>
          <p:cNvSpPr/>
          <p:nvPr/>
        </p:nvSpPr>
        <p:spPr>
          <a:xfrm>
            <a:off x="548640" y="3200400"/>
            <a:ext cx="109728" cy="1234440"/>
          </a:xfrm>
          <a:prstGeom prst="rect">
            <a:avLst/>
          </a:prstGeom>
          <a:solidFill>
            <a:srgbClr val="C9A24B"/>
          </a:solidFill>
          <a:ln w="12700">
            <a:solidFill>
              <a:srgbClr val="C9A24B"/>
            </a:solidFill>
            <a:prstDash val="solid"/>
          </a:ln>
        </p:spPr>
        <p:txBody>
          <a:bodyPr/>
          <a:lstStyle/>
          <a:p>
            <a:endParaRPr lang="en-GB"/>
          </a:p>
        </p:txBody>
      </p:sp>
      <p:sp>
        <p:nvSpPr>
          <p:cNvPr id="14" name="Text 12"/>
          <p:cNvSpPr txBox="1"/>
          <p:nvPr/>
        </p:nvSpPr>
        <p:spPr>
          <a:xfrm>
            <a:off x="914400" y="3200400"/>
            <a:ext cx="2743200" cy="1234440"/>
          </a:xfrm>
          <a:prstGeom prst="rect">
            <a:avLst/>
          </a:prstGeom>
          <a:noFill/>
          <a:ln/>
        </p:spPr>
        <p:txBody>
          <a:bodyPr wrap="square" lIns="0" tIns="0" rIns="0" bIns="0" rtlCol="0" anchor="ctr"/>
          <a:lstStyle/>
          <a:p>
            <a:pPr marL="0" indent="0">
              <a:buNone/>
            </a:pPr>
            <a:r>
              <a:rPr lang="en-US" sz="1800" b="1" dirty="0">
                <a:solidFill>
                  <a:srgbClr val="C9A24B"/>
                </a:solidFill>
                <a:latin typeface="Cambria" pitchFamily="34" charset="0"/>
                <a:ea typeface="Cambria" pitchFamily="34" charset="-122"/>
                <a:cs typeface="Cambria" pitchFamily="34" charset="-120"/>
              </a:rPr>
              <a:t>LO2 — UNDERSTAND</a:t>
            </a:r>
            <a:endParaRPr lang="en-US" sz="1800" dirty="0"/>
          </a:p>
        </p:txBody>
      </p:sp>
      <p:sp>
        <p:nvSpPr>
          <p:cNvPr id="15" name="Text 13"/>
          <p:cNvSpPr txBox="1"/>
          <p:nvPr/>
        </p:nvSpPr>
        <p:spPr>
          <a:xfrm>
            <a:off x="3749040" y="3200400"/>
            <a:ext cx="7589520" cy="1234440"/>
          </a:xfrm>
          <a:prstGeom prst="rect">
            <a:avLst/>
          </a:prstGeom>
          <a:noFill/>
          <a:ln/>
        </p:spPr>
        <p:txBody>
          <a:bodyPr wrap="square" lIns="0" tIns="0" rIns="0" bIns="0" rtlCol="0" anchor="ctr"/>
          <a:lstStyle/>
          <a:p>
            <a:pPr marL="0" indent="0">
              <a:buNone/>
            </a:pPr>
            <a:r>
              <a:rPr lang="en-US" sz="1700" dirty="0">
                <a:solidFill>
                  <a:srgbClr val="222222"/>
                </a:solidFill>
                <a:latin typeface="Calibri" pitchFamily="34" charset="0"/>
                <a:ea typeface="Calibri" pitchFamily="34" charset="-122"/>
                <a:cs typeface="Calibri" pitchFamily="34" charset="-120"/>
              </a:rPr>
              <a:t>How sound can create tension, horror and isolation in DNA pages 96–97, and how CIDER turns sound ideas into marks.</a:t>
            </a:r>
            <a:endParaRPr lang="en-US" sz="1700" dirty="0"/>
          </a:p>
        </p:txBody>
      </p:sp>
      <p:sp>
        <p:nvSpPr>
          <p:cNvPr id="16" name="Shape 14"/>
          <p:cNvSpPr/>
          <p:nvPr/>
        </p:nvSpPr>
        <p:spPr>
          <a:xfrm>
            <a:off x="548640" y="4663440"/>
            <a:ext cx="11064240" cy="1234440"/>
          </a:xfrm>
          <a:prstGeom prst="roundRect">
            <a:avLst>
              <a:gd name="adj" fmla="val 5926"/>
            </a:avLst>
          </a:prstGeom>
          <a:solidFill>
            <a:srgbClr val="FFFFFF"/>
          </a:solidFill>
          <a:ln w="9525">
            <a:solidFill>
              <a:srgbClr val="FFFFFF"/>
            </a:solidFill>
            <a:prstDash val="solid"/>
          </a:ln>
        </p:spPr>
        <p:txBody>
          <a:bodyPr/>
          <a:lstStyle/>
          <a:p>
            <a:endParaRPr lang="en-GB"/>
          </a:p>
        </p:txBody>
      </p:sp>
      <p:sp>
        <p:nvSpPr>
          <p:cNvPr id="17" name="Shape 15"/>
          <p:cNvSpPr/>
          <p:nvPr/>
        </p:nvSpPr>
        <p:spPr>
          <a:xfrm>
            <a:off x="548640" y="4663440"/>
            <a:ext cx="109728" cy="1234440"/>
          </a:xfrm>
          <a:prstGeom prst="rect">
            <a:avLst/>
          </a:prstGeom>
          <a:solidFill>
            <a:srgbClr val="1F5C4E"/>
          </a:solidFill>
          <a:ln w="12700">
            <a:solidFill>
              <a:srgbClr val="1F5C4E"/>
            </a:solidFill>
            <a:prstDash val="solid"/>
          </a:ln>
        </p:spPr>
        <p:txBody>
          <a:bodyPr/>
          <a:lstStyle/>
          <a:p>
            <a:endParaRPr lang="en-GB"/>
          </a:p>
        </p:txBody>
      </p:sp>
      <p:sp>
        <p:nvSpPr>
          <p:cNvPr id="18" name="Text 16"/>
          <p:cNvSpPr txBox="1"/>
          <p:nvPr/>
        </p:nvSpPr>
        <p:spPr>
          <a:xfrm>
            <a:off x="914400" y="4663440"/>
            <a:ext cx="2743200" cy="1234440"/>
          </a:xfrm>
          <a:prstGeom prst="rect">
            <a:avLst/>
          </a:prstGeom>
          <a:noFill/>
          <a:ln/>
        </p:spPr>
        <p:txBody>
          <a:bodyPr wrap="square" lIns="0" tIns="0" rIns="0" bIns="0" rtlCol="0" anchor="ctr"/>
          <a:lstStyle/>
          <a:p>
            <a:pPr marL="0" indent="0">
              <a:buNone/>
            </a:pPr>
            <a:r>
              <a:rPr lang="en-US" sz="1800" b="1" dirty="0">
                <a:solidFill>
                  <a:srgbClr val="1F5C4E"/>
                </a:solidFill>
                <a:latin typeface="Cambria" pitchFamily="34" charset="0"/>
                <a:ea typeface="Cambria" pitchFamily="34" charset="-122"/>
                <a:cs typeface="Cambria" pitchFamily="34" charset="-120"/>
              </a:rPr>
              <a:t>LO3 — BE ABLE TO</a:t>
            </a:r>
            <a:endParaRPr lang="en-US" sz="1800" dirty="0"/>
          </a:p>
        </p:txBody>
      </p:sp>
      <p:sp>
        <p:nvSpPr>
          <p:cNvPr id="19" name="Text 17"/>
          <p:cNvSpPr txBox="1"/>
          <p:nvPr/>
        </p:nvSpPr>
        <p:spPr>
          <a:xfrm>
            <a:off x="3749040" y="4663440"/>
            <a:ext cx="7589520" cy="1234440"/>
          </a:xfrm>
          <a:prstGeom prst="rect">
            <a:avLst/>
          </a:prstGeom>
          <a:noFill/>
          <a:ln/>
        </p:spPr>
        <p:txBody>
          <a:bodyPr wrap="square" lIns="0" tIns="0" rIns="0" bIns="0" rtlCol="0" anchor="ctr"/>
          <a:lstStyle/>
          <a:p>
            <a:pPr marL="0" indent="0">
              <a:buNone/>
            </a:pPr>
            <a:r>
              <a:rPr lang="en-US" sz="1700" dirty="0">
                <a:solidFill>
                  <a:srgbClr val="222222"/>
                </a:solidFill>
                <a:latin typeface="Calibri" pitchFamily="34" charset="0"/>
                <a:ea typeface="Calibri" pitchFamily="34" charset="-122"/>
                <a:cs typeface="Calibri" pitchFamily="34" charset="-120"/>
              </a:rPr>
              <a:t>Design the sound for pages 96–97, then write a full sound CIDER point, one letter at a time.</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HOW TODAY WORKS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Our Route Through the Lesson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Lesson Map</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548640" y="1737360"/>
            <a:ext cx="841901" cy="822960"/>
          </a:xfrm>
          <a:prstGeom prst="rect">
            <a:avLst/>
          </a:prstGeom>
          <a:solidFill>
            <a:srgbClr val="9A9A9A"/>
          </a:solidFill>
          <a:ln w="12700">
            <a:solidFill>
              <a:srgbClr val="9A9A9A"/>
            </a:solidFill>
            <a:prstDash val="solid"/>
          </a:ln>
        </p:spPr>
        <p:txBody>
          <a:bodyPr/>
          <a:lstStyle/>
          <a:p>
            <a:endParaRPr lang="en-GB"/>
          </a:p>
        </p:txBody>
      </p:sp>
      <p:sp>
        <p:nvSpPr>
          <p:cNvPr id="7" name="Text 5"/>
          <p:cNvSpPr txBox="1"/>
          <p:nvPr/>
        </p:nvSpPr>
        <p:spPr>
          <a:xfrm>
            <a:off x="548640" y="1737360"/>
            <a:ext cx="841901" cy="8229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Start</a:t>
            </a:r>
            <a:endParaRPr lang="en-US" sz="1100" dirty="0"/>
          </a:p>
        </p:txBody>
      </p:sp>
      <p:sp>
        <p:nvSpPr>
          <p:cNvPr id="8" name="Shape 6"/>
          <p:cNvSpPr/>
          <p:nvPr/>
        </p:nvSpPr>
        <p:spPr>
          <a:xfrm>
            <a:off x="1417973" y="1737360"/>
            <a:ext cx="1948325" cy="822960"/>
          </a:xfrm>
          <a:prstGeom prst="rect">
            <a:avLst/>
          </a:prstGeom>
          <a:solidFill>
            <a:srgbClr val="C9A24B"/>
          </a:solidFill>
          <a:ln w="12700">
            <a:solidFill>
              <a:srgbClr val="C9A24B"/>
            </a:solidFill>
            <a:prstDash val="solid"/>
          </a:ln>
        </p:spPr>
        <p:txBody>
          <a:bodyPr/>
          <a:lstStyle/>
          <a:p>
            <a:endParaRPr lang="en-GB"/>
          </a:p>
        </p:txBody>
      </p:sp>
      <p:sp>
        <p:nvSpPr>
          <p:cNvPr id="9" name="Text 7"/>
          <p:cNvSpPr txBox="1"/>
          <p:nvPr/>
        </p:nvSpPr>
        <p:spPr>
          <a:xfrm>
            <a:off x="1417973" y="1737360"/>
            <a:ext cx="1948325" cy="822960"/>
          </a:xfrm>
          <a:prstGeom prst="rect">
            <a:avLst/>
          </a:prstGeom>
          <a:noFill/>
          <a:ln/>
        </p:spPr>
        <p:txBody>
          <a:bodyPr wrap="square" lIns="0" tIns="0" rIns="0" bIns="0" rtlCol="0" anchor="ctr"/>
          <a:lstStyle/>
          <a:p>
            <a:pPr marL="0" indent="0" algn="ctr">
              <a:buNone/>
            </a:pPr>
            <a:r>
              <a:rPr lang="en-US" sz="1100" b="1" dirty="0">
                <a:solidFill>
                  <a:srgbClr val="2B2B2B"/>
                </a:solidFill>
                <a:latin typeface="Calibri" pitchFamily="34" charset="0"/>
                <a:ea typeface="Calibri" pitchFamily="34" charset="-122"/>
                <a:cs typeface="Calibri" pitchFamily="34" charset="-120"/>
              </a:rPr>
              <a:t>Sound knowledge</a:t>
            </a:r>
            <a:endParaRPr lang="en-US" sz="1100" dirty="0"/>
          </a:p>
        </p:txBody>
      </p:sp>
      <p:sp>
        <p:nvSpPr>
          <p:cNvPr id="10" name="Shape 8"/>
          <p:cNvSpPr/>
          <p:nvPr/>
        </p:nvSpPr>
        <p:spPr>
          <a:xfrm>
            <a:off x="3393730" y="1737360"/>
            <a:ext cx="1395113" cy="822960"/>
          </a:xfrm>
          <a:prstGeom prst="rect">
            <a:avLst/>
          </a:prstGeom>
          <a:solidFill>
            <a:srgbClr val="C43B3B"/>
          </a:solidFill>
          <a:ln w="12700">
            <a:solidFill>
              <a:srgbClr val="C43B3B"/>
            </a:solidFill>
            <a:prstDash val="solid"/>
          </a:ln>
        </p:spPr>
        <p:txBody>
          <a:bodyPr/>
          <a:lstStyle/>
          <a:p>
            <a:endParaRPr lang="en-GB"/>
          </a:p>
        </p:txBody>
      </p:sp>
      <p:sp>
        <p:nvSpPr>
          <p:cNvPr id="11" name="Text 9"/>
          <p:cNvSpPr txBox="1"/>
          <p:nvPr/>
        </p:nvSpPr>
        <p:spPr>
          <a:xfrm>
            <a:off x="3393730" y="1737360"/>
            <a:ext cx="1395113" cy="8229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Design task</a:t>
            </a:r>
            <a:endParaRPr lang="en-US" sz="1100" dirty="0"/>
          </a:p>
        </p:txBody>
      </p:sp>
      <p:sp>
        <p:nvSpPr>
          <p:cNvPr id="12" name="Shape 10"/>
          <p:cNvSpPr/>
          <p:nvPr/>
        </p:nvSpPr>
        <p:spPr>
          <a:xfrm>
            <a:off x="4816275" y="1737360"/>
            <a:ext cx="683841" cy="822960"/>
          </a:xfrm>
          <a:prstGeom prst="rect">
            <a:avLst/>
          </a:prstGeom>
          <a:solidFill>
            <a:srgbClr val="2B2B2B"/>
          </a:solidFill>
          <a:ln w="12700">
            <a:solidFill>
              <a:srgbClr val="2B2B2B"/>
            </a:solidFill>
            <a:prstDash val="solid"/>
          </a:ln>
        </p:spPr>
        <p:txBody>
          <a:bodyPr/>
          <a:lstStyle/>
          <a:p>
            <a:endParaRPr lang="en-GB"/>
          </a:p>
        </p:txBody>
      </p:sp>
      <p:sp>
        <p:nvSpPr>
          <p:cNvPr id="13" name="Text 11"/>
          <p:cNvSpPr txBox="1"/>
          <p:nvPr/>
        </p:nvSpPr>
        <p:spPr>
          <a:xfrm>
            <a:off x="4816275" y="1737360"/>
            <a:ext cx="683841" cy="8229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Question</a:t>
            </a:r>
            <a:endParaRPr lang="en-US" sz="1100" dirty="0"/>
          </a:p>
        </p:txBody>
      </p:sp>
      <p:sp>
        <p:nvSpPr>
          <p:cNvPr id="14" name="Shape 12"/>
          <p:cNvSpPr/>
          <p:nvPr/>
        </p:nvSpPr>
        <p:spPr>
          <a:xfrm>
            <a:off x="5527548" y="1737360"/>
            <a:ext cx="762871" cy="822960"/>
          </a:xfrm>
          <a:prstGeom prst="rect">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5527548" y="1737360"/>
            <a:ext cx="762871" cy="822960"/>
          </a:xfrm>
          <a:prstGeom prst="rect">
            <a:avLst/>
          </a:prstGeom>
          <a:noFill/>
          <a:ln/>
        </p:spPr>
        <p:txBody>
          <a:bodyPr wrap="square" lIns="0" tIns="0" rIns="0" bIns="0" rtlCol="0" anchor="ctr"/>
          <a:lstStyle/>
          <a:p>
            <a:pPr marL="0" indent="0" algn="ctr">
              <a:buNone/>
            </a:pPr>
            <a:r>
              <a:rPr lang="en-US" sz="1800" b="1" dirty="0">
                <a:solidFill>
                  <a:srgbClr val="2B2B2B"/>
                </a:solidFill>
                <a:latin typeface="Calibri" pitchFamily="34" charset="0"/>
                <a:ea typeface="Calibri" pitchFamily="34" charset="-122"/>
                <a:cs typeface="Calibri" pitchFamily="34" charset="-120"/>
              </a:rPr>
              <a:t>C</a:t>
            </a:r>
            <a:endParaRPr lang="en-US" sz="1800" dirty="0"/>
          </a:p>
        </p:txBody>
      </p:sp>
      <p:sp>
        <p:nvSpPr>
          <p:cNvPr id="16" name="Shape 14"/>
          <p:cNvSpPr/>
          <p:nvPr/>
        </p:nvSpPr>
        <p:spPr>
          <a:xfrm>
            <a:off x="6317851" y="1737360"/>
            <a:ext cx="762871" cy="822960"/>
          </a:xfrm>
          <a:prstGeom prst="rect">
            <a:avLst/>
          </a:prstGeom>
          <a:solidFill>
            <a:srgbClr val="990011"/>
          </a:solidFill>
          <a:ln w="12700">
            <a:solidFill>
              <a:srgbClr val="990011"/>
            </a:solidFill>
            <a:prstDash val="solid"/>
          </a:ln>
        </p:spPr>
        <p:txBody>
          <a:bodyPr/>
          <a:lstStyle/>
          <a:p>
            <a:endParaRPr lang="en-GB"/>
          </a:p>
        </p:txBody>
      </p:sp>
      <p:sp>
        <p:nvSpPr>
          <p:cNvPr id="17" name="Text 15"/>
          <p:cNvSpPr txBox="1"/>
          <p:nvPr/>
        </p:nvSpPr>
        <p:spPr>
          <a:xfrm>
            <a:off x="6317851" y="1737360"/>
            <a:ext cx="762871" cy="8229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I</a:t>
            </a:r>
            <a:endParaRPr lang="en-US" sz="1800" dirty="0"/>
          </a:p>
        </p:txBody>
      </p:sp>
      <p:sp>
        <p:nvSpPr>
          <p:cNvPr id="18" name="Shape 16"/>
          <p:cNvSpPr/>
          <p:nvPr/>
        </p:nvSpPr>
        <p:spPr>
          <a:xfrm>
            <a:off x="7108154" y="1737360"/>
            <a:ext cx="999962" cy="822960"/>
          </a:xfrm>
          <a:prstGeom prst="rect">
            <a:avLst/>
          </a:prstGeom>
          <a:solidFill>
            <a:srgbClr val="1F5C4E"/>
          </a:solidFill>
          <a:ln w="12700">
            <a:solidFill>
              <a:srgbClr val="1F5C4E"/>
            </a:solidFill>
            <a:prstDash val="solid"/>
          </a:ln>
        </p:spPr>
        <p:txBody>
          <a:bodyPr/>
          <a:lstStyle/>
          <a:p>
            <a:endParaRPr lang="en-GB"/>
          </a:p>
        </p:txBody>
      </p:sp>
      <p:sp>
        <p:nvSpPr>
          <p:cNvPr id="19" name="Text 17"/>
          <p:cNvSpPr txBox="1"/>
          <p:nvPr/>
        </p:nvSpPr>
        <p:spPr>
          <a:xfrm>
            <a:off x="7108154" y="1737360"/>
            <a:ext cx="999962" cy="8229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D</a:t>
            </a:r>
            <a:endParaRPr lang="en-US" sz="1800" dirty="0"/>
          </a:p>
        </p:txBody>
      </p:sp>
      <p:sp>
        <p:nvSpPr>
          <p:cNvPr id="20" name="Shape 18"/>
          <p:cNvSpPr/>
          <p:nvPr/>
        </p:nvSpPr>
        <p:spPr>
          <a:xfrm>
            <a:off x="8135547" y="1737360"/>
            <a:ext cx="130629" cy="822960"/>
          </a:xfrm>
          <a:prstGeom prst="rect">
            <a:avLst/>
          </a:prstGeom>
          <a:solidFill>
            <a:srgbClr val="D8D5CF"/>
          </a:solidFill>
          <a:ln w="12700">
            <a:solidFill>
              <a:srgbClr val="D8D5CF"/>
            </a:solidFill>
            <a:prstDash val="solid"/>
          </a:ln>
        </p:spPr>
        <p:txBody>
          <a:bodyPr/>
          <a:lstStyle/>
          <a:p>
            <a:endParaRPr lang="en-GB"/>
          </a:p>
        </p:txBody>
      </p:sp>
      <p:sp>
        <p:nvSpPr>
          <p:cNvPr id="21" name="Shape 19"/>
          <p:cNvSpPr/>
          <p:nvPr/>
        </p:nvSpPr>
        <p:spPr>
          <a:xfrm>
            <a:off x="8293608" y="1737360"/>
            <a:ext cx="604810" cy="822960"/>
          </a:xfrm>
          <a:prstGeom prst="rect">
            <a:avLst/>
          </a:prstGeom>
          <a:solidFill>
            <a:srgbClr val="2C4A6E"/>
          </a:solidFill>
          <a:ln w="12700">
            <a:solidFill>
              <a:srgbClr val="2C4A6E"/>
            </a:solidFill>
            <a:prstDash val="solid"/>
          </a:ln>
        </p:spPr>
        <p:txBody>
          <a:bodyPr/>
          <a:lstStyle/>
          <a:p>
            <a:endParaRPr lang="en-GB"/>
          </a:p>
        </p:txBody>
      </p:sp>
      <p:sp>
        <p:nvSpPr>
          <p:cNvPr id="22" name="Text 20"/>
          <p:cNvSpPr txBox="1"/>
          <p:nvPr/>
        </p:nvSpPr>
        <p:spPr>
          <a:xfrm>
            <a:off x="8293608" y="1737360"/>
            <a:ext cx="604810" cy="8229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E</a:t>
            </a:r>
            <a:endParaRPr lang="en-US" sz="1800" dirty="0"/>
          </a:p>
        </p:txBody>
      </p:sp>
      <p:sp>
        <p:nvSpPr>
          <p:cNvPr id="23" name="Shape 21"/>
          <p:cNvSpPr/>
          <p:nvPr/>
        </p:nvSpPr>
        <p:spPr>
          <a:xfrm>
            <a:off x="8925850" y="1737360"/>
            <a:ext cx="604810" cy="822960"/>
          </a:xfrm>
          <a:prstGeom prst="rect">
            <a:avLst/>
          </a:prstGeom>
          <a:solidFill>
            <a:srgbClr val="6B3F69"/>
          </a:solidFill>
          <a:ln w="12700">
            <a:solidFill>
              <a:srgbClr val="6B3F69"/>
            </a:solidFill>
            <a:prstDash val="solid"/>
          </a:ln>
        </p:spPr>
        <p:txBody>
          <a:bodyPr/>
          <a:lstStyle/>
          <a:p>
            <a:endParaRPr lang="en-GB"/>
          </a:p>
        </p:txBody>
      </p:sp>
      <p:sp>
        <p:nvSpPr>
          <p:cNvPr id="24" name="Text 22"/>
          <p:cNvSpPr txBox="1"/>
          <p:nvPr/>
        </p:nvSpPr>
        <p:spPr>
          <a:xfrm>
            <a:off x="8925850" y="1737360"/>
            <a:ext cx="604810" cy="82296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R</a:t>
            </a:r>
            <a:endParaRPr lang="en-US" sz="1800" dirty="0"/>
          </a:p>
        </p:txBody>
      </p:sp>
      <p:sp>
        <p:nvSpPr>
          <p:cNvPr id="25" name="Shape 23"/>
          <p:cNvSpPr/>
          <p:nvPr/>
        </p:nvSpPr>
        <p:spPr>
          <a:xfrm>
            <a:off x="9558093" y="1737360"/>
            <a:ext cx="209659" cy="822960"/>
          </a:xfrm>
          <a:prstGeom prst="rect">
            <a:avLst/>
          </a:prstGeom>
          <a:solidFill>
            <a:srgbClr val="C9A24B"/>
          </a:solidFill>
          <a:ln w="12700">
            <a:solidFill>
              <a:srgbClr val="C9A24B"/>
            </a:solidFill>
            <a:prstDash val="solid"/>
          </a:ln>
        </p:spPr>
        <p:txBody>
          <a:bodyPr/>
          <a:lstStyle/>
          <a:p>
            <a:endParaRPr lang="en-GB"/>
          </a:p>
        </p:txBody>
      </p:sp>
      <p:sp>
        <p:nvSpPr>
          <p:cNvPr id="26" name="Shape 24"/>
          <p:cNvSpPr/>
          <p:nvPr/>
        </p:nvSpPr>
        <p:spPr>
          <a:xfrm>
            <a:off x="9795183" y="1737360"/>
            <a:ext cx="604810" cy="822960"/>
          </a:xfrm>
          <a:prstGeom prst="rect">
            <a:avLst/>
          </a:prstGeom>
          <a:solidFill>
            <a:srgbClr val="8A8173"/>
          </a:solidFill>
          <a:ln w="12700">
            <a:solidFill>
              <a:srgbClr val="8A8173"/>
            </a:solidFill>
            <a:prstDash val="solid"/>
          </a:ln>
        </p:spPr>
        <p:txBody>
          <a:bodyPr/>
          <a:lstStyle/>
          <a:p>
            <a:endParaRPr lang="en-GB"/>
          </a:p>
        </p:txBody>
      </p:sp>
      <p:sp>
        <p:nvSpPr>
          <p:cNvPr id="27" name="Text 25"/>
          <p:cNvSpPr txBox="1"/>
          <p:nvPr/>
        </p:nvSpPr>
        <p:spPr>
          <a:xfrm>
            <a:off x="9795183" y="1737360"/>
            <a:ext cx="604810" cy="8229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We do</a:t>
            </a:r>
            <a:endParaRPr lang="en-US" sz="1100" dirty="0"/>
          </a:p>
        </p:txBody>
      </p:sp>
      <p:sp>
        <p:nvSpPr>
          <p:cNvPr id="28" name="Shape 26"/>
          <p:cNvSpPr/>
          <p:nvPr/>
        </p:nvSpPr>
        <p:spPr>
          <a:xfrm>
            <a:off x="10427426" y="1737360"/>
            <a:ext cx="920931" cy="822960"/>
          </a:xfrm>
          <a:prstGeom prst="rect">
            <a:avLst/>
          </a:prstGeom>
          <a:solidFill>
            <a:srgbClr val="990011"/>
          </a:solidFill>
          <a:ln w="12700">
            <a:solidFill>
              <a:srgbClr val="990011"/>
            </a:solidFill>
            <a:prstDash val="solid"/>
          </a:ln>
        </p:spPr>
        <p:txBody>
          <a:bodyPr/>
          <a:lstStyle/>
          <a:p>
            <a:endParaRPr lang="en-GB"/>
          </a:p>
        </p:txBody>
      </p:sp>
      <p:sp>
        <p:nvSpPr>
          <p:cNvPr id="29" name="Text 27"/>
          <p:cNvSpPr txBox="1"/>
          <p:nvPr/>
        </p:nvSpPr>
        <p:spPr>
          <a:xfrm>
            <a:off x="10427426" y="1737360"/>
            <a:ext cx="920931" cy="8229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Alone</a:t>
            </a:r>
            <a:endParaRPr lang="en-US" sz="1100" dirty="0"/>
          </a:p>
        </p:txBody>
      </p:sp>
      <p:sp>
        <p:nvSpPr>
          <p:cNvPr id="30" name="Shape 28"/>
          <p:cNvSpPr/>
          <p:nvPr/>
        </p:nvSpPr>
        <p:spPr>
          <a:xfrm>
            <a:off x="11375789" y="1737360"/>
            <a:ext cx="209659" cy="822960"/>
          </a:xfrm>
          <a:prstGeom prst="rect">
            <a:avLst/>
          </a:prstGeom>
          <a:solidFill>
            <a:srgbClr val="9A9A9A"/>
          </a:solidFill>
          <a:ln w="12700">
            <a:solidFill>
              <a:srgbClr val="9A9A9A"/>
            </a:solidFill>
            <a:prstDash val="solid"/>
          </a:ln>
        </p:spPr>
        <p:txBody>
          <a:bodyPr/>
          <a:lstStyle/>
          <a:p>
            <a:endParaRPr lang="en-GB"/>
          </a:p>
        </p:txBody>
      </p:sp>
      <p:sp>
        <p:nvSpPr>
          <p:cNvPr id="31" name="Text 29"/>
          <p:cNvSpPr txBox="1"/>
          <p:nvPr/>
        </p:nvSpPr>
        <p:spPr>
          <a:xfrm>
            <a:off x="548640" y="2606040"/>
            <a:ext cx="914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0 min</a:t>
            </a:r>
            <a:endParaRPr lang="en-US" sz="1100" dirty="0"/>
          </a:p>
        </p:txBody>
      </p:sp>
      <p:sp>
        <p:nvSpPr>
          <p:cNvPr id="32" name="Text 30"/>
          <p:cNvSpPr txBox="1"/>
          <p:nvPr/>
        </p:nvSpPr>
        <p:spPr>
          <a:xfrm>
            <a:off x="10698480" y="2606040"/>
            <a:ext cx="9144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140 min</a:t>
            </a:r>
            <a:endParaRPr lang="en-US" sz="1100" dirty="0"/>
          </a:p>
        </p:txBody>
      </p:sp>
      <p:sp>
        <p:nvSpPr>
          <p:cNvPr id="33" name="Shape 31"/>
          <p:cNvSpPr/>
          <p:nvPr/>
        </p:nvSpPr>
        <p:spPr>
          <a:xfrm>
            <a:off x="548640" y="3200400"/>
            <a:ext cx="3474720" cy="2926080"/>
          </a:xfrm>
          <a:prstGeom prst="roundRect">
            <a:avLst>
              <a:gd name="adj" fmla="val 2500"/>
            </a:avLst>
          </a:prstGeom>
          <a:solidFill>
            <a:srgbClr val="FFFFFF"/>
          </a:solidFill>
          <a:ln w="9525">
            <a:solidFill>
              <a:srgbClr val="FFFFFF"/>
            </a:solidFill>
            <a:prstDash val="solid"/>
          </a:ln>
        </p:spPr>
        <p:txBody>
          <a:bodyPr/>
          <a:lstStyle/>
          <a:p>
            <a:endParaRPr lang="en-GB"/>
          </a:p>
        </p:txBody>
      </p:sp>
      <p:sp>
        <p:nvSpPr>
          <p:cNvPr id="34" name="Shape 32"/>
          <p:cNvSpPr/>
          <p:nvPr/>
        </p:nvSpPr>
        <p:spPr>
          <a:xfrm>
            <a:off x="822960" y="3429000"/>
            <a:ext cx="1463040" cy="457200"/>
          </a:xfrm>
          <a:prstGeom prst="roundRect">
            <a:avLst>
              <a:gd name="adj" fmla="val 50000"/>
            </a:avLst>
          </a:prstGeom>
          <a:solidFill>
            <a:srgbClr val="C9A24B"/>
          </a:solidFill>
          <a:ln w="12700">
            <a:solidFill>
              <a:srgbClr val="C9A24B"/>
            </a:solidFill>
            <a:prstDash val="solid"/>
          </a:ln>
        </p:spPr>
        <p:txBody>
          <a:bodyPr/>
          <a:lstStyle/>
          <a:p>
            <a:endParaRPr lang="en-GB"/>
          </a:p>
        </p:txBody>
      </p:sp>
      <p:sp>
        <p:nvSpPr>
          <p:cNvPr id="35" name="Text 33"/>
          <p:cNvSpPr txBox="1"/>
          <p:nvPr/>
        </p:nvSpPr>
        <p:spPr>
          <a:xfrm>
            <a:off x="822960" y="3429000"/>
            <a:ext cx="1463040" cy="45720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PART 1</a:t>
            </a:r>
            <a:endParaRPr lang="en-US" sz="1400" dirty="0"/>
          </a:p>
        </p:txBody>
      </p:sp>
      <p:sp>
        <p:nvSpPr>
          <p:cNvPr id="36" name="Text 34"/>
          <p:cNvSpPr txBox="1"/>
          <p:nvPr/>
        </p:nvSpPr>
        <p:spPr>
          <a:xfrm>
            <a:off x="822960" y="4069080"/>
            <a:ext cx="2926080" cy="457200"/>
          </a:xfrm>
          <a:prstGeom prst="rect">
            <a:avLst/>
          </a:prstGeom>
          <a:noFill/>
          <a:ln/>
        </p:spPr>
        <p:txBody>
          <a:bodyPr wrap="square" lIns="0" tIns="0" rIns="0" bIns="0" rtlCol="0" anchor="t"/>
          <a:lstStyle/>
          <a:p>
            <a:pPr marL="0" indent="0">
              <a:buNone/>
            </a:pPr>
            <a:r>
              <a:rPr lang="en-US" sz="2000" b="1" dirty="0">
                <a:solidFill>
                  <a:srgbClr val="222222"/>
                </a:solidFill>
                <a:latin typeface="Cambria" pitchFamily="34" charset="0"/>
                <a:ea typeface="Cambria" pitchFamily="34" charset="-122"/>
                <a:cs typeface="Cambria" pitchFamily="34" charset="-120"/>
              </a:rPr>
              <a:t>Learn the sound</a:t>
            </a:r>
            <a:endParaRPr lang="en-US" sz="2000" dirty="0"/>
          </a:p>
        </p:txBody>
      </p:sp>
      <p:sp>
        <p:nvSpPr>
          <p:cNvPr id="37" name="Text 35"/>
          <p:cNvSpPr txBox="1"/>
          <p:nvPr/>
        </p:nvSpPr>
        <p:spPr>
          <a:xfrm>
            <a:off x="822960" y="4617720"/>
            <a:ext cx="2926080" cy="1280160"/>
          </a:xfrm>
          <a:prstGeom prst="rect">
            <a:avLst/>
          </a:prstGeom>
          <a:noFill/>
          <a:ln/>
        </p:spPr>
        <p:txBody>
          <a:bodyPr wrap="square" lIns="0" tIns="0" rIns="0" bIns="0" rtlCol="0" anchor="t"/>
          <a:lstStyle/>
          <a:p>
            <a:pPr marL="0" indent="0">
              <a:buNone/>
            </a:pPr>
            <a:r>
              <a:rPr lang="en-US" sz="1500" dirty="0">
                <a:solidFill>
                  <a:srgbClr val="5A5A5A"/>
                </a:solidFill>
                <a:latin typeface="Calibri" pitchFamily="34" charset="0"/>
                <a:ea typeface="Calibri" pitchFamily="34" charset="-122"/>
                <a:cs typeface="Calibri" pitchFamily="34" charset="-120"/>
              </a:rPr>
              <a:t>Types of sound, who can hear it, qualities and techniques, with DNA examples.</a:t>
            </a:r>
            <a:endParaRPr lang="en-US" sz="1500" dirty="0"/>
          </a:p>
        </p:txBody>
      </p:sp>
      <p:sp>
        <p:nvSpPr>
          <p:cNvPr id="38" name="Shape 36"/>
          <p:cNvSpPr/>
          <p:nvPr/>
        </p:nvSpPr>
        <p:spPr>
          <a:xfrm>
            <a:off x="4297680" y="3200400"/>
            <a:ext cx="3474720" cy="2926080"/>
          </a:xfrm>
          <a:prstGeom prst="roundRect">
            <a:avLst>
              <a:gd name="adj" fmla="val 2500"/>
            </a:avLst>
          </a:prstGeom>
          <a:solidFill>
            <a:srgbClr val="FFFFFF"/>
          </a:solidFill>
          <a:ln w="9525">
            <a:solidFill>
              <a:srgbClr val="FFFFFF"/>
            </a:solidFill>
            <a:prstDash val="solid"/>
          </a:ln>
        </p:spPr>
        <p:txBody>
          <a:bodyPr/>
          <a:lstStyle/>
          <a:p>
            <a:endParaRPr lang="en-GB"/>
          </a:p>
        </p:txBody>
      </p:sp>
      <p:sp>
        <p:nvSpPr>
          <p:cNvPr id="39" name="Shape 37"/>
          <p:cNvSpPr/>
          <p:nvPr/>
        </p:nvSpPr>
        <p:spPr>
          <a:xfrm>
            <a:off x="4572000" y="3429000"/>
            <a:ext cx="1463040" cy="457200"/>
          </a:xfrm>
          <a:prstGeom prst="roundRect">
            <a:avLst>
              <a:gd name="adj" fmla="val 50000"/>
            </a:avLst>
          </a:prstGeom>
          <a:solidFill>
            <a:srgbClr val="C43B3B"/>
          </a:solidFill>
          <a:ln w="12700">
            <a:solidFill>
              <a:srgbClr val="C43B3B"/>
            </a:solidFill>
            <a:prstDash val="solid"/>
          </a:ln>
        </p:spPr>
        <p:txBody>
          <a:bodyPr/>
          <a:lstStyle/>
          <a:p>
            <a:endParaRPr lang="en-GB"/>
          </a:p>
        </p:txBody>
      </p:sp>
      <p:sp>
        <p:nvSpPr>
          <p:cNvPr id="40" name="Text 38"/>
          <p:cNvSpPr txBox="1"/>
          <p:nvPr/>
        </p:nvSpPr>
        <p:spPr>
          <a:xfrm>
            <a:off x="4572000" y="3429000"/>
            <a:ext cx="146304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PART 2</a:t>
            </a:r>
            <a:endParaRPr lang="en-US" sz="1400" dirty="0"/>
          </a:p>
        </p:txBody>
      </p:sp>
      <p:sp>
        <p:nvSpPr>
          <p:cNvPr id="41" name="Text 39"/>
          <p:cNvSpPr txBox="1"/>
          <p:nvPr/>
        </p:nvSpPr>
        <p:spPr>
          <a:xfrm>
            <a:off x="4572000" y="4069080"/>
            <a:ext cx="2926080" cy="457200"/>
          </a:xfrm>
          <a:prstGeom prst="rect">
            <a:avLst/>
          </a:prstGeom>
          <a:noFill/>
          <a:ln/>
        </p:spPr>
        <p:txBody>
          <a:bodyPr wrap="square" lIns="0" tIns="0" rIns="0" bIns="0" rtlCol="0" anchor="t"/>
          <a:lstStyle/>
          <a:p>
            <a:pPr marL="0" indent="0">
              <a:buNone/>
            </a:pPr>
            <a:r>
              <a:rPr lang="en-US" sz="2000" b="1" dirty="0">
                <a:solidFill>
                  <a:srgbClr val="222222"/>
                </a:solidFill>
                <a:latin typeface="Cambria" pitchFamily="34" charset="0"/>
                <a:ea typeface="Cambria" pitchFamily="34" charset="-122"/>
                <a:cs typeface="Cambria" pitchFamily="34" charset="-120"/>
              </a:rPr>
              <a:t>Design it</a:t>
            </a:r>
            <a:endParaRPr lang="en-US" sz="2000" dirty="0"/>
          </a:p>
        </p:txBody>
      </p:sp>
      <p:sp>
        <p:nvSpPr>
          <p:cNvPr id="42" name="Text 40"/>
          <p:cNvSpPr txBox="1"/>
          <p:nvPr/>
        </p:nvSpPr>
        <p:spPr>
          <a:xfrm>
            <a:off x="4572000" y="4617720"/>
            <a:ext cx="2926080" cy="1280160"/>
          </a:xfrm>
          <a:prstGeom prst="rect">
            <a:avLst/>
          </a:prstGeom>
          <a:noFill/>
          <a:ln/>
        </p:spPr>
        <p:txBody>
          <a:bodyPr wrap="square" lIns="0" tIns="0" rIns="0" bIns="0" rtlCol="0" anchor="t"/>
          <a:lstStyle/>
          <a:p>
            <a:pPr marL="0" indent="0">
              <a:buNone/>
            </a:pPr>
            <a:r>
              <a:rPr lang="en-US" sz="1500" dirty="0">
                <a:solidFill>
                  <a:srgbClr val="5A5A5A"/>
                </a:solidFill>
                <a:latin typeface="Calibri" pitchFamily="34" charset="0"/>
                <a:ea typeface="Calibri" pitchFamily="34" charset="-122"/>
                <a:cs typeface="Calibri" pitchFamily="34" charset="-120"/>
              </a:rPr>
              <a:t>Design the sound for four key moments in DNA, pages 96–97.</a:t>
            </a:r>
            <a:endParaRPr lang="en-US" sz="1500" dirty="0"/>
          </a:p>
        </p:txBody>
      </p:sp>
      <p:sp>
        <p:nvSpPr>
          <p:cNvPr id="43" name="Shape 41"/>
          <p:cNvSpPr/>
          <p:nvPr/>
        </p:nvSpPr>
        <p:spPr>
          <a:xfrm>
            <a:off x="8046720" y="3200400"/>
            <a:ext cx="3474720" cy="2926080"/>
          </a:xfrm>
          <a:prstGeom prst="roundRect">
            <a:avLst>
              <a:gd name="adj" fmla="val 2500"/>
            </a:avLst>
          </a:prstGeom>
          <a:solidFill>
            <a:srgbClr val="FFFFFF"/>
          </a:solidFill>
          <a:ln w="9525">
            <a:solidFill>
              <a:srgbClr val="FFFFFF"/>
            </a:solidFill>
            <a:prstDash val="solid"/>
          </a:ln>
        </p:spPr>
        <p:txBody>
          <a:bodyPr/>
          <a:lstStyle/>
          <a:p>
            <a:endParaRPr lang="en-GB"/>
          </a:p>
        </p:txBody>
      </p:sp>
      <p:sp>
        <p:nvSpPr>
          <p:cNvPr id="44" name="Shape 42"/>
          <p:cNvSpPr/>
          <p:nvPr/>
        </p:nvSpPr>
        <p:spPr>
          <a:xfrm>
            <a:off x="8321040" y="3429000"/>
            <a:ext cx="1463040" cy="457200"/>
          </a:xfrm>
          <a:prstGeom prst="roundRect">
            <a:avLst>
              <a:gd name="adj" fmla="val 50000"/>
            </a:avLst>
          </a:prstGeom>
          <a:solidFill>
            <a:srgbClr val="990011"/>
          </a:solidFill>
          <a:ln w="12700">
            <a:solidFill>
              <a:srgbClr val="990011"/>
            </a:solidFill>
            <a:prstDash val="solid"/>
          </a:ln>
        </p:spPr>
        <p:txBody>
          <a:bodyPr/>
          <a:lstStyle/>
          <a:p>
            <a:endParaRPr lang="en-GB"/>
          </a:p>
        </p:txBody>
      </p:sp>
      <p:sp>
        <p:nvSpPr>
          <p:cNvPr id="45" name="Text 43"/>
          <p:cNvSpPr txBox="1"/>
          <p:nvPr/>
        </p:nvSpPr>
        <p:spPr>
          <a:xfrm>
            <a:off x="8321040" y="3429000"/>
            <a:ext cx="146304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PART 3</a:t>
            </a:r>
            <a:endParaRPr lang="en-US" sz="1400" dirty="0"/>
          </a:p>
        </p:txBody>
      </p:sp>
      <p:sp>
        <p:nvSpPr>
          <p:cNvPr id="46" name="Text 44"/>
          <p:cNvSpPr txBox="1"/>
          <p:nvPr/>
        </p:nvSpPr>
        <p:spPr>
          <a:xfrm>
            <a:off x="8321040" y="4069080"/>
            <a:ext cx="2926080" cy="457200"/>
          </a:xfrm>
          <a:prstGeom prst="rect">
            <a:avLst/>
          </a:prstGeom>
          <a:noFill/>
          <a:ln/>
        </p:spPr>
        <p:txBody>
          <a:bodyPr wrap="square" lIns="0" tIns="0" rIns="0" bIns="0" rtlCol="0" anchor="t"/>
          <a:lstStyle/>
          <a:p>
            <a:pPr marL="0" indent="0">
              <a:buNone/>
            </a:pPr>
            <a:r>
              <a:rPr lang="en-US" sz="2000" b="1" dirty="0">
                <a:solidFill>
                  <a:srgbClr val="222222"/>
                </a:solidFill>
                <a:latin typeface="Cambria" pitchFamily="34" charset="0"/>
                <a:ea typeface="Cambria" pitchFamily="34" charset="-122"/>
                <a:cs typeface="Cambria" pitchFamily="34" charset="-120"/>
              </a:rPr>
              <a:t>Write it with CIDER</a:t>
            </a:r>
            <a:endParaRPr lang="en-US" sz="2000" dirty="0"/>
          </a:p>
        </p:txBody>
      </p:sp>
      <p:sp>
        <p:nvSpPr>
          <p:cNvPr id="47" name="Text 45"/>
          <p:cNvSpPr txBox="1"/>
          <p:nvPr/>
        </p:nvSpPr>
        <p:spPr>
          <a:xfrm>
            <a:off x="8321040" y="4617720"/>
            <a:ext cx="2926080" cy="1280160"/>
          </a:xfrm>
          <a:prstGeom prst="rect">
            <a:avLst/>
          </a:prstGeom>
          <a:noFill/>
          <a:ln/>
        </p:spPr>
        <p:txBody>
          <a:bodyPr wrap="square" lIns="0" tIns="0" rIns="0" bIns="0" rtlCol="0" anchor="t"/>
          <a:lstStyle/>
          <a:p>
            <a:pPr marL="0" indent="0">
              <a:buNone/>
            </a:pPr>
            <a:r>
              <a:rPr lang="en-US" sz="1500" dirty="0">
                <a:solidFill>
                  <a:srgbClr val="5A5A5A"/>
                </a:solidFill>
                <a:latin typeface="Calibri" pitchFamily="34" charset="0"/>
                <a:ea typeface="Calibri" pitchFamily="34" charset="-122"/>
                <a:cs typeface="Calibri" pitchFamily="34" charset="-120"/>
              </a:rPr>
              <a:t>One letter at a time: I do, we do, you do, then a quick check.</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PART 1 — SOUND IN DNA</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In DNA, Sound Is the Fastest Way to Change Location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Why Sound</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3D3D3D"/>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691640"/>
            <a:ext cx="5394960" cy="4480560"/>
          </a:xfrm>
          <a:prstGeom prst="roundRect">
            <a:avLst>
              <a:gd name="adj" fmla="val 1633"/>
            </a:avLst>
          </a:prstGeom>
          <a:solidFill>
            <a:srgbClr val="3D3D3D"/>
          </a:solidFill>
          <a:ln w="9525">
            <a:solidFill>
              <a:srgbClr val="3D3D3D"/>
            </a:solidFill>
            <a:prstDash val="solid"/>
          </a:ln>
        </p:spPr>
        <p:txBody>
          <a:bodyPr/>
          <a:lstStyle/>
          <a:p>
            <a:endParaRPr lang="en-GB"/>
          </a:p>
        </p:txBody>
      </p:sp>
      <p:sp>
        <p:nvSpPr>
          <p:cNvPr id="9" name="Text 7"/>
          <p:cNvSpPr txBox="1"/>
          <p:nvPr/>
        </p:nvSpPr>
        <p:spPr>
          <a:xfrm>
            <a:off x="868680" y="1920240"/>
            <a:ext cx="4846320" cy="32004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THE ORIGINAL 2008 PRODUCTION</a:t>
            </a:r>
            <a:endParaRPr lang="en-US" sz="1300" dirty="0"/>
          </a:p>
        </p:txBody>
      </p:sp>
      <p:sp>
        <p:nvSpPr>
          <p:cNvPr id="10" name="Text 8"/>
          <p:cNvSpPr txBox="1"/>
          <p:nvPr/>
        </p:nvSpPr>
        <p:spPr>
          <a:xfrm>
            <a:off x="868680" y="2377440"/>
            <a:ext cx="4846320" cy="3657600"/>
          </a:xfrm>
          <a:prstGeom prst="rect">
            <a:avLst/>
          </a:prstGeom>
          <a:noFill/>
          <a:ln/>
        </p:spPr>
        <p:txBody>
          <a:bodyPr wrap="square" lIns="0" tIns="0" rIns="0" bIns="0" rtlCol="0" anchor="t"/>
          <a:lstStyle/>
          <a:p>
            <a:pPr marL="342900" indent="-342900">
              <a:spcAft>
                <a:spcPts val="1200"/>
              </a:spcAft>
              <a:buSzPct val="100000"/>
              <a:buChar char="•"/>
            </a:pPr>
            <a:r>
              <a:rPr lang="en-US" sz="1700" dirty="0">
                <a:solidFill>
                  <a:srgbClr val="F4F3F1"/>
                </a:solidFill>
                <a:latin typeface="Calibri" pitchFamily="34" charset="0"/>
                <a:ea typeface="Calibri" pitchFamily="34" charset="-122"/>
                <a:cs typeface="Calibri" pitchFamily="34" charset="-120"/>
              </a:rPr>
              <a:t>Short scenes jump between the street, the field and the wood on a bare stage.</a:t>
            </a:r>
            <a:endParaRPr lang="en-US" sz="1700" dirty="0"/>
          </a:p>
          <a:p>
            <a:pPr marL="342900" indent="-342900">
              <a:spcAft>
                <a:spcPts val="1200"/>
              </a:spcAft>
              <a:buSzPct val="100000"/>
              <a:buChar char="•"/>
            </a:pPr>
            <a:r>
              <a:rPr lang="en-US" sz="1700" dirty="0">
                <a:solidFill>
                  <a:srgbClr val="F4F3F1"/>
                </a:solidFill>
                <a:latin typeface="Calibri" pitchFamily="34" charset="0"/>
                <a:ea typeface="Calibri" pitchFamily="34" charset="-122"/>
                <a:cs typeface="Calibri" pitchFamily="34" charset="-120"/>
              </a:rPr>
              <a:t>Rich Walsh used drum and bass transitions to keep the pace high.</a:t>
            </a:r>
            <a:endParaRPr lang="en-US" sz="1700" dirty="0"/>
          </a:p>
          <a:p>
            <a:pPr marL="342900" indent="-342900">
              <a:spcAft>
                <a:spcPts val="1200"/>
              </a:spcAft>
              <a:buSzPct val="100000"/>
              <a:buChar char="•"/>
            </a:pPr>
            <a:r>
              <a:rPr lang="en-US" sz="1700" dirty="0">
                <a:solidFill>
                  <a:srgbClr val="F4F3F1"/>
                </a:solidFill>
                <a:latin typeface="Calibri" pitchFamily="34" charset="0"/>
                <a:ea typeface="Calibri" pitchFamily="34" charset="-122"/>
                <a:cs typeface="Calibri" pitchFamily="34" charset="-120"/>
              </a:rPr>
              <a:t>A distant aeroplane as Leah leaves Phil; seagulls after Richard's monologue.</a:t>
            </a:r>
            <a:endParaRPr lang="en-US" sz="1700" dirty="0"/>
          </a:p>
        </p:txBody>
      </p:sp>
      <p:sp>
        <p:nvSpPr>
          <p:cNvPr id="11" name="Text 9"/>
          <p:cNvSpPr txBox="1"/>
          <p:nvPr/>
        </p:nvSpPr>
        <p:spPr>
          <a:xfrm>
            <a:off x="6309360" y="1737360"/>
            <a:ext cx="5303520" cy="457200"/>
          </a:xfrm>
          <a:prstGeom prst="rect">
            <a:avLst/>
          </a:prstGeom>
          <a:noFill/>
          <a:ln/>
        </p:spPr>
        <p:txBody>
          <a:bodyPr wrap="square" lIns="0" tIns="0" rIns="0" bIns="0" rtlCol="0" anchor="t"/>
          <a:lstStyle/>
          <a:p>
            <a:pPr marL="0" indent="0">
              <a:buNone/>
            </a:pPr>
            <a:r>
              <a:rPr lang="en-US" sz="2200" b="1" dirty="0">
                <a:solidFill>
                  <a:srgbClr val="FFFFFF"/>
                </a:solidFill>
                <a:latin typeface="Cambria" pitchFamily="34" charset="0"/>
                <a:ea typeface="Cambria" pitchFamily="34" charset="-122"/>
                <a:cs typeface="Cambria" pitchFamily="34" charset="-120"/>
              </a:rPr>
              <a:t>So sound has to…</a:t>
            </a:r>
            <a:endParaRPr lang="en-US" sz="2200" dirty="0"/>
          </a:p>
        </p:txBody>
      </p:sp>
      <p:sp>
        <p:nvSpPr>
          <p:cNvPr id="12" name="Shape 10"/>
          <p:cNvSpPr/>
          <p:nvPr/>
        </p:nvSpPr>
        <p:spPr>
          <a:xfrm>
            <a:off x="6309360" y="2377440"/>
            <a:ext cx="5303520" cy="1097280"/>
          </a:xfrm>
          <a:prstGeom prst="roundRect">
            <a:avLst>
              <a:gd name="adj" fmla="val 6667"/>
            </a:avLst>
          </a:prstGeom>
          <a:solidFill>
            <a:srgbClr val="3D3D3D"/>
          </a:solidFill>
          <a:ln w="19050">
            <a:solidFill>
              <a:srgbClr val="C9A24B"/>
            </a:solidFill>
            <a:prstDash val="solid"/>
          </a:ln>
        </p:spPr>
        <p:txBody>
          <a:bodyPr/>
          <a:lstStyle/>
          <a:p>
            <a:endParaRPr lang="en-GB"/>
          </a:p>
        </p:txBody>
      </p:sp>
      <p:sp>
        <p:nvSpPr>
          <p:cNvPr id="13" name="Text 11"/>
          <p:cNvSpPr txBox="1"/>
          <p:nvPr/>
        </p:nvSpPr>
        <p:spPr>
          <a:xfrm>
            <a:off x="6583680" y="2514600"/>
            <a:ext cx="4846320" cy="457200"/>
          </a:xfrm>
          <a:prstGeom prst="rect">
            <a:avLst/>
          </a:prstGeom>
          <a:noFill/>
          <a:ln/>
        </p:spPr>
        <p:txBody>
          <a:bodyPr wrap="square" lIns="0" tIns="0" rIns="0" bIns="0" rtlCol="0" anchor="t"/>
          <a:lstStyle/>
          <a:p>
            <a:pPr marL="0" indent="0">
              <a:buNone/>
            </a:pPr>
            <a:r>
              <a:rPr lang="en-US" sz="1900" b="1" dirty="0">
                <a:solidFill>
                  <a:srgbClr val="C9A24B"/>
                </a:solidFill>
                <a:latin typeface="Cambria" pitchFamily="34" charset="0"/>
                <a:ea typeface="Cambria" pitchFamily="34" charset="-122"/>
                <a:cs typeface="Cambria" pitchFamily="34" charset="-120"/>
              </a:rPr>
              <a:t>Show WHERE we are</a:t>
            </a:r>
            <a:endParaRPr lang="en-US" sz="1900" dirty="0"/>
          </a:p>
        </p:txBody>
      </p:sp>
      <p:sp>
        <p:nvSpPr>
          <p:cNvPr id="14" name="Text 12"/>
          <p:cNvSpPr txBox="1"/>
          <p:nvPr/>
        </p:nvSpPr>
        <p:spPr>
          <a:xfrm>
            <a:off x="6583680" y="2971800"/>
            <a:ext cx="4846320" cy="411480"/>
          </a:xfrm>
          <a:prstGeom prst="rect">
            <a:avLst/>
          </a:prstGeom>
          <a:noFill/>
          <a:ln/>
        </p:spPr>
        <p:txBody>
          <a:bodyPr wrap="square" lIns="0" tIns="0" rIns="0" bIns="0" rtlCol="0" anchor="t"/>
          <a:lstStyle/>
          <a:p>
            <a:pPr marL="0" indent="0">
              <a:buNone/>
            </a:pPr>
            <a:r>
              <a:rPr lang="en-US" sz="1600" dirty="0">
                <a:solidFill>
                  <a:srgbClr val="D8D5CF"/>
                </a:solidFill>
                <a:latin typeface="Calibri" pitchFamily="34" charset="0"/>
                <a:ea typeface="Calibri" pitchFamily="34" charset="-122"/>
                <a:cs typeface="Calibri" pitchFamily="34" charset="-120"/>
              </a:rPr>
              <a:t>traffic, wind, creaking branches</a:t>
            </a:r>
            <a:endParaRPr lang="en-US" sz="1600" dirty="0"/>
          </a:p>
        </p:txBody>
      </p:sp>
      <p:sp>
        <p:nvSpPr>
          <p:cNvPr id="15" name="Shape 13"/>
          <p:cNvSpPr/>
          <p:nvPr/>
        </p:nvSpPr>
        <p:spPr>
          <a:xfrm>
            <a:off x="6309360" y="3657600"/>
            <a:ext cx="5303520" cy="1097280"/>
          </a:xfrm>
          <a:prstGeom prst="roundRect">
            <a:avLst>
              <a:gd name="adj" fmla="val 6667"/>
            </a:avLst>
          </a:prstGeom>
          <a:solidFill>
            <a:srgbClr val="3D3D3D"/>
          </a:solidFill>
          <a:ln w="19050">
            <a:solidFill>
              <a:srgbClr val="C9A24B"/>
            </a:solidFill>
            <a:prstDash val="solid"/>
          </a:ln>
        </p:spPr>
        <p:txBody>
          <a:bodyPr/>
          <a:lstStyle/>
          <a:p>
            <a:endParaRPr lang="en-GB"/>
          </a:p>
        </p:txBody>
      </p:sp>
      <p:sp>
        <p:nvSpPr>
          <p:cNvPr id="16" name="Text 14"/>
          <p:cNvSpPr txBox="1"/>
          <p:nvPr/>
        </p:nvSpPr>
        <p:spPr>
          <a:xfrm>
            <a:off x="6583680" y="3794760"/>
            <a:ext cx="4846320" cy="457200"/>
          </a:xfrm>
          <a:prstGeom prst="rect">
            <a:avLst/>
          </a:prstGeom>
          <a:noFill/>
          <a:ln/>
        </p:spPr>
        <p:txBody>
          <a:bodyPr wrap="square" lIns="0" tIns="0" rIns="0" bIns="0" rtlCol="0" anchor="t"/>
          <a:lstStyle/>
          <a:p>
            <a:pPr marL="0" indent="0">
              <a:buNone/>
            </a:pPr>
            <a:r>
              <a:rPr lang="en-US" sz="1900" b="1" dirty="0">
                <a:solidFill>
                  <a:srgbClr val="C9A24B"/>
                </a:solidFill>
                <a:latin typeface="Cambria" pitchFamily="34" charset="0"/>
                <a:ea typeface="Cambria" pitchFamily="34" charset="-122"/>
                <a:cs typeface="Cambria" pitchFamily="34" charset="-120"/>
              </a:rPr>
              <a:t>Show HOW it feels</a:t>
            </a:r>
            <a:endParaRPr lang="en-US" sz="1900" dirty="0"/>
          </a:p>
        </p:txBody>
      </p:sp>
      <p:sp>
        <p:nvSpPr>
          <p:cNvPr id="17" name="Text 15"/>
          <p:cNvSpPr txBox="1"/>
          <p:nvPr/>
        </p:nvSpPr>
        <p:spPr>
          <a:xfrm>
            <a:off x="6583680" y="4251960"/>
            <a:ext cx="4846320" cy="411480"/>
          </a:xfrm>
          <a:prstGeom prst="rect">
            <a:avLst/>
          </a:prstGeom>
          <a:noFill/>
          <a:ln/>
        </p:spPr>
        <p:txBody>
          <a:bodyPr wrap="square" lIns="0" tIns="0" rIns="0" bIns="0" rtlCol="0" anchor="t"/>
          <a:lstStyle/>
          <a:p>
            <a:pPr marL="0" indent="0">
              <a:buNone/>
            </a:pPr>
            <a:r>
              <a:rPr lang="en-US" sz="1600" dirty="0">
                <a:solidFill>
                  <a:srgbClr val="D8D5CF"/>
                </a:solidFill>
                <a:latin typeface="Calibri" pitchFamily="34" charset="0"/>
                <a:ea typeface="Calibri" pitchFamily="34" charset="-122"/>
                <a:cs typeface="Calibri" pitchFamily="34" charset="-120"/>
              </a:rPr>
              <a:t>tension, dread, emptiness</a:t>
            </a:r>
            <a:endParaRPr lang="en-US" sz="1600" dirty="0"/>
          </a:p>
        </p:txBody>
      </p:sp>
      <p:sp>
        <p:nvSpPr>
          <p:cNvPr id="18" name="Shape 16"/>
          <p:cNvSpPr/>
          <p:nvPr/>
        </p:nvSpPr>
        <p:spPr>
          <a:xfrm>
            <a:off x="6309360" y="4937760"/>
            <a:ext cx="5303520" cy="1097280"/>
          </a:xfrm>
          <a:prstGeom prst="roundRect">
            <a:avLst>
              <a:gd name="adj" fmla="val 6667"/>
            </a:avLst>
          </a:prstGeom>
          <a:solidFill>
            <a:srgbClr val="3D3D3D"/>
          </a:solidFill>
          <a:ln w="19050">
            <a:solidFill>
              <a:srgbClr val="C9A24B"/>
            </a:solidFill>
            <a:prstDash val="solid"/>
          </a:ln>
        </p:spPr>
        <p:txBody>
          <a:bodyPr/>
          <a:lstStyle/>
          <a:p>
            <a:endParaRPr lang="en-GB"/>
          </a:p>
        </p:txBody>
      </p:sp>
      <p:sp>
        <p:nvSpPr>
          <p:cNvPr id="19" name="Text 17"/>
          <p:cNvSpPr txBox="1"/>
          <p:nvPr/>
        </p:nvSpPr>
        <p:spPr>
          <a:xfrm>
            <a:off x="6583680" y="5074920"/>
            <a:ext cx="4846320" cy="457200"/>
          </a:xfrm>
          <a:prstGeom prst="rect">
            <a:avLst/>
          </a:prstGeom>
          <a:noFill/>
          <a:ln/>
        </p:spPr>
        <p:txBody>
          <a:bodyPr wrap="square" lIns="0" tIns="0" rIns="0" bIns="0" rtlCol="0" anchor="t"/>
          <a:lstStyle/>
          <a:p>
            <a:pPr marL="0" indent="0">
              <a:buNone/>
            </a:pPr>
            <a:r>
              <a:rPr lang="en-US" sz="1900" b="1" dirty="0">
                <a:solidFill>
                  <a:srgbClr val="C9A24B"/>
                </a:solidFill>
                <a:latin typeface="Cambria" pitchFamily="34" charset="0"/>
                <a:ea typeface="Cambria" pitchFamily="34" charset="-122"/>
                <a:cs typeface="Cambria" pitchFamily="34" charset="-120"/>
              </a:rPr>
              <a:t>Show WHAT matters</a:t>
            </a:r>
            <a:endParaRPr lang="en-US" sz="1900" dirty="0"/>
          </a:p>
        </p:txBody>
      </p:sp>
      <p:sp>
        <p:nvSpPr>
          <p:cNvPr id="20" name="Text 18"/>
          <p:cNvSpPr txBox="1"/>
          <p:nvPr/>
        </p:nvSpPr>
        <p:spPr>
          <a:xfrm>
            <a:off x="6583680" y="5532120"/>
            <a:ext cx="4846320" cy="411480"/>
          </a:xfrm>
          <a:prstGeom prst="rect">
            <a:avLst/>
          </a:prstGeom>
          <a:noFill/>
          <a:ln/>
        </p:spPr>
        <p:txBody>
          <a:bodyPr wrap="square" lIns="0" tIns="0" rIns="0" bIns="0" rtlCol="0" anchor="t"/>
          <a:lstStyle/>
          <a:p>
            <a:pPr marL="0" indent="0">
              <a:buNone/>
            </a:pPr>
            <a:r>
              <a:rPr lang="en-US" sz="1600" dirty="0">
                <a:solidFill>
                  <a:srgbClr val="D8D5CF"/>
                </a:solidFill>
                <a:latin typeface="Calibri" pitchFamily="34" charset="0"/>
                <a:ea typeface="Calibri" pitchFamily="34" charset="-122"/>
                <a:cs typeface="Calibri" pitchFamily="34" charset="-120"/>
              </a:rPr>
              <a:t>silence around Phil, a sound that returns</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1 — TYPES OF SOUND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Types of Sound</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Types of sound</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777240" y="178308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Live sound / music</a:t>
            </a:r>
            <a:endParaRPr lang="en-US" sz="1900" dirty="0"/>
          </a:p>
        </p:txBody>
      </p:sp>
      <p:sp>
        <p:nvSpPr>
          <p:cNvPr id="10" name="Text 8"/>
          <p:cNvSpPr txBox="1"/>
          <p:nvPr/>
        </p:nvSpPr>
        <p:spPr>
          <a:xfrm>
            <a:off x="777240" y="219456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Made by performers or musicians on stage.</a:t>
            </a:r>
            <a:endParaRPr lang="en-US" sz="1450" dirty="0"/>
          </a:p>
        </p:txBody>
      </p:sp>
      <p:sp>
        <p:nvSpPr>
          <p:cNvPr id="11" name="Text 9"/>
          <p:cNvSpPr txBox="1"/>
          <p:nvPr/>
        </p:nvSpPr>
        <p:spPr>
          <a:xfrm>
            <a:off x="777240" y="310667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Brian's giggling, heard live and unamplified.</a:t>
            </a:r>
            <a:endParaRPr lang="en-US" sz="1350" dirty="0"/>
          </a:p>
        </p:txBody>
      </p:sp>
      <p:sp>
        <p:nvSpPr>
          <p:cNvPr id="12" name="Shape 10"/>
          <p:cNvSpPr/>
          <p:nvPr/>
        </p:nvSpPr>
        <p:spPr>
          <a:xfrm>
            <a:off x="4297680" y="164592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13" name="Text 11"/>
          <p:cNvSpPr txBox="1"/>
          <p:nvPr/>
        </p:nvSpPr>
        <p:spPr>
          <a:xfrm>
            <a:off x="4526280" y="178308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Recorded sound</a:t>
            </a:r>
            <a:endParaRPr lang="en-US" sz="1900" dirty="0"/>
          </a:p>
        </p:txBody>
      </p:sp>
      <p:sp>
        <p:nvSpPr>
          <p:cNvPr id="14" name="Text 12"/>
          <p:cNvSpPr txBox="1"/>
          <p:nvPr/>
        </p:nvSpPr>
        <p:spPr>
          <a:xfrm>
            <a:off x="4526280" y="219456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Pre-recorded and played through speakers.</a:t>
            </a:r>
            <a:endParaRPr lang="en-US" sz="1450" dirty="0"/>
          </a:p>
        </p:txBody>
      </p:sp>
      <p:sp>
        <p:nvSpPr>
          <p:cNvPr id="15" name="Text 13"/>
          <p:cNvSpPr txBox="1"/>
          <p:nvPr/>
        </p:nvSpPr>
        <p:spPr>
          <a:xfrm>
            <a:off x="4526280" y="310667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traffic for the street scenes.</a:t>
            </a:r>
            <a:endParaRPr lang="en-US" sz="1350" dirty="0"/>
          </a:p>
        </p:txBody>
      </p:sp>
      <p:sp>
        <p:nvSpPr>
          <p:cNvPr id="16" name="Shape 14"/>
          <p:cNvSpPr/>
          <p:nvPr/>
        </p:nvSpPr>
        <p:spPr>
          <a:xfrm>
            <a:off x="8046720" y="164592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17" name="Text 15"/>
          <p:cNvSpPr txBox="1"/>
          <p:nvPr/>
        </p:nvSpPr>
        <p:spPr>
          <a:xfrm>
            <a:off x="8275320" y="178308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Sound effect (SFX)</a:t>
            </a:r>
            <a:endParaRPr lang="en-US" sz="1900" dirty="0"/>
          </a:p>
        </p:txBody>
      </p:sp>
      <p:sp>
        <p:nvSpPr>
          <p:cNvPr id="18" name="Text 16"/>
          <p:cNvSpPr txBox="1"/>
          <p:nvPr/>
        </p:nvSpPr>
        <p:spPr>
          <a:xfrm>
            <a:off x="8275320" y="219456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A specific sound for an event or location.</a:t>
            </a:r>
            <a:endParaRPr lang="en-US" sz="1450" dirty="0"/>
          </a:p>
        </p:txBody>
      </p:sp>
      <p:sp>
        <p:nvSpPr>
          <p:cNvPr id="19" name="Text 17"/>
          <p:cNvSpPr txBox="1"/>
          <p:nvPr/>
        </p:nvSpPr>
        <p:spPr>
          <a:xfrm>
            <a:off x="8275320" y="310667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the rustle of the plastic bag.</a:t>
            </a:r>
            <a:endParaRPr lang="en-US" sz="1350" dirty="0"/>
          </a:p>
        </p:txBody>
      </p:sp>
      <p:sp>
        <p:nvSpPr>
          <p:cNvPr id="20" name="Shape 18"/>
          <p:cNvSpPr/>
          <p:nvPr/>
        </p:nvSpPr>
        <p:spPr>
          <a:xfrm>
            <a:off x="548640" y="400050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21" name="Text 19"/>
          <p:cNvSpPr txBox="1"/>
          <p:nvPr/>
        </p:nvSpPr>
        <p:spPr>
          <a:xfrm>
            <a:off x="777240" y="413766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Underscoring</a:t>
            </a:r>
            <a:endParaRPr lang="en-US" sz="1900" dirty="0"/>
          </a:p>
        </p:txBody>
      </p:sp>
      <p:sp>
        <p:nvSpPr>
          <p:cNvPr id="22" name="Text 20"/>
          <p:cNvSpPr txBox="1"/>
          <p:nvPr/>
        </p:nvSpPr>
        <p:spPr>
          <a:xfrm>
            <a:off x="777240" y="454914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Music played beneath dialogue or action.</a:t>
            </a:r>
            <a:endParaRPr lang="en-US" sz="1450" dirty="0"/>
          </a:p>
        </p:txBody>
      </p:sp>
      <p:sp>
        <p:nvSpPr>
          <p:cNvPr id="23" name="Text 21"/>
          <p:cNvSpPr txBox="1"/>
          <p:nvPr/>
        </p:nvSpPr>
        <p:spPr>
          <a:xfrm>
            <a:off x="777240" y="546125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a low drone under Phil's plan.</a:t>
            </a:r>
            <a:endParaRPr lang="en-US" sz="1350" dirty="0"/>
          </a:p>
        </p:txBody>
      </p:sp>
      <p:sp>
        <p:nvSpPr>
          <p:cNvPr id="24" name="Shape 22"/>
          <p:cNvSpPr/>
          <p:nvPr/>
        </p:nvSpPr>
        <p:spPr>
          <a:xfrm>
            <a:off x="4297680" y="400050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25" name="Text 23"/>
          <p:cNvSpPr txBox="1"/>
          <p:nvPr/>
        </p:nvSpPr>
        <p:spPr>
          <a:xfrm>
            <a:off x="4526280" y="413766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Soundscape</a:t>
            </a:r>
            <a:endParaRPr lang="en-US" sz="1900" dirty="0"/>
          </a:p>
        </p:txBody>
      </p:sp>
      <p:sp>
        <p:nvSpPr>
          <p:cNvPr id="26" name="Text 24"/>
          <p:cNvSpPr txBox="1"/>
          <p:nvPr/>
        </p:nvSpPr>
        <p:spPr>
          <a:xfrm>
            <a:off x="4526280" y="454914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Several sounds layered to create a place.</a:t>
            </a:r>
            <a:endParaRPr lang="en-US" sz="1450" dirty="0"/>
          </a:p>
        </p:txBody>
      </p:sp>
      <p:sp>
        <p:nvSpPr>
          <p:cNvPr id="27" name="Text 25"/>
          <p:cNvSpPr txBox="1"/>
          <p:nvPr/>
        </p:nvSpPr>
        <p:spPr>
          <a:xfrm>
            <a:off x="4526280" y="546125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wind, birdsong and distant traffic for the field.</a:t>
            </a:r>
            <a:endParaRPr lang="en-US" sz="1350" dirty="0"/>
          </a:p>
        </p:txBody>
      </p:sp>
      <p:sp>
        <p:nvSpPr>
          <p:cNvPr id="28" name="Shape 26"/>
          <p:cNvSpPr/>
          <p:nvPr/>
        </p:nvSpPr>
        <p:spPr>
          <a:xfrm>
            <a:off x="8046720" y="4000500"/>
            <a:ext cx="3566160" cy="2171700"/>
          </a:xfrm>
          <a:prstGeom prst="roundRect">
            <a:avLst>
              <a:gd name="adj" fmla="val 3368"/>
            </a:avLst>
          </a:prstGeom>
          <a:solidFill>
            <a:srgbClr val="2B2B2B"/>
          </a:solidFill>
          <a:ln w="9525">
            <a:solidFill>
              <a:srgbClr val="2B2B2B"/>
            </a:solidFill>
            <a:prstDash val="solid"/>
          </a:ln>
        </p:spPr>
        <p:txBody>
          <a:bodyPr/>
          <a:lstStyle/>
          <a:p>
            <a:endParaRPr lang="en-GB"/>
          </a:p>
        </p:txBody>
      </p:sp>
      <p:sp>
        <p:nvSpPr>
          <p:cNvPr id="29" name="Text 27"/>
          <p:cNvSpPr txBox="1"/>
          <p:nvPr/>
        </p:nvSpPr>
        <p:spPr>
          <a:xfrm>
            <a:off x="8275320" y="4137660"/>
            <a:ext cx="3108960" cy="36576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EXAM TIP</a:t>
            </a:r>
            <a:endParaRPr lang="en-US" sz="1300" dirty="0"/>
          </a:p>
        </p:txBody>
      </p:sp>
      <p:sp>
        <p:nvSpPr>
          <p:cNvPr id="30" name="Text 28"/>
          <p:cNvSpPr txBox="1"/>
          <p:nvPr/>
        </p:nvSpPr>
        <p:spPr>
          <a:xfrm>
            <a:off x="8275320" y="4549140"/>
            <a:ext cx="3108960" cy="1440180"/>
          </a:xfrm>
          <a:prstGeom prst="rect">
            <a:avLst/>
          </a:prstGeom>
          <a:noFill/>
          <a:ln/>
        </p:spPr>
        <p:txBody>
          <a:bodyPr wrap="square" lIns="0" tIns="0" rIns="0" bIns="0" rtlCol="0" anchor="t"/>
          <a:lstStyle/>
          <a:p>
            <a:pPr marL="0" indent="0">
              <a:buNone/>
            </a:pPr>
            <a:r>
              <a:rPr lang="en-US" sz="1500" dirty="0">
                <a:solidFill>
                  <a:srgbClr val="FFFFFF"/>
                </a:solidFill>
                <a:latin typeface="Calibri" pitchFamily="34" charset="0"/>
                <a:ea typeface="Calibri" pitchFamily="34" charset="-122"/>
                <a:cs typeface="Calibri" pitchFamily="34" charset="-120"/>
              </a:rPr>
              <a:t>Underscoring is almost always non-diegetic: the characters cannot hear it.</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1 — WHO CAN HEAR IT?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Diegetic, Non-Diegetic and Silence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Who can hear it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544068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777240" y="1783080"/>
            <a:ext cx="498348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Diegetic</a:t>
            </a:r>
            <a:endParaRPr lang="en-US" sz="1900" dirty="0"/>
          </a:p>
        </p:txBody>
      </p:sp>
      <p:sp>
        <p:nvSpPr>
          <p:cNvPr id="10" name="Text 8"/>
          <p:cNvSpPr txBox="1"/>
          <p:nvPr/>
        </p:nvSpPr>
        <p:spPr>
          <a:xfrm>
            <a:off x="777240" y="2194560"/>
            <a:ext cx="498348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Sound the characters can hear.</a:t>
            </a:r>
            <a:endParaRPr lang="en-US" sz="1450" dirty="0"/>
          </a:p>
        </p:txBody>
      </p:sp>
      <p:sp>
        <p:nvSpPr>
          <p:cNvPr id="11" name="Text 9"/>
          <p:cNvSpPr txBox="1"/>
          <p:nvPr/>
        </p:nvSpPr>
        <p:spPr>
          <a:xfrm>
            <a:off x="777240" y="3106674"/>
            <a:ext cx="498348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birdsong in the field.</a:t>
            </a:r>
            <a:endParaRPr lang="en-US" sz="1350" dirty="0"/>
          </a:p>
        </p:txBody>
      </p:sp>
      <p:sp>
        <p:nvSpPr>
          <p:cNvPr id="12" name="Shape 10"/>
          <p:cNvSpPr/>
          <p:nvPr/>
        </p:nvSpPr>
        <p:spPr>
          <a:xfrm>
            <a:off x="6172200" y="1645920"/>
            <a:ext cx="544068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13" name="Text 11"/>
          <p:cNvSpPr txBox="1"/>
          <p:nvPr/>
        </p:nvSpPr>
        <p:spPr>
          <a:xfrm>
            <a:off x="6400800" y="1783080"/>
            <a:ext cx="498348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Non-diegetic</a:t>
            </a:r>
            <a:endParaRPr lang="en-US" sz="1900" dirty="0"/>
          </a:p>
        </p:txBody>
      </p:sp>
      <p:sp>
        <p:nvSpPr>
          <p:cNvPr id="14" name="Text 12"/>
          <p:cNvSpPr txBox="1"/>
          <p:nvPr/>
        </p:nvSpPr>
        <p:spPr>
          <a:xfrm>
            <a:off x="6400800" y="2194560"/>
            <a:ext cx="498348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Sound only the audience can hear.</a:t>
            </a:r>
            <a:endParaRPr lang="en-US" sz="1450" dirty="0"/>
          </a:p>
        </p:txBody>
      </p:sp>
      <p:sp>
        <p:nvSpPr>
          <p:cNvPr id="15" name="Text 13"/>
          <p:cNvSpPr txBox="1"/>
          <p:nvPr/>
        </p:nvSpPr>
        <p:spPr>
          <a:xfrm>
            <a:off x="6400800" y="3106674"/>
            <a:ext cx="498348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drum and bass between scenes.</a:t>
            </a:r>
            <a:endParaRPr lang="en-US" sz="1350" dirty="0"/>
          </a:p>
        </p:txBody>
      </p:sp>
      <p:sp>
        <p:nvSpPr>
          <p:cNvPr id="16" name="Shape 14"/>
          <p:cNvSpPr/>
          <p:nvPr/>
        </p:nvSpPr>
        <p:spPr>
          <a:xfrm>
            <a:off x="548640" y="4000500"/>
            <a:ext cx="544068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17" name="Text 15"/>
          <p:cNvSpPr txBox="1"/>
          <p:nvPr/>
        </p:nvSpPr>
        <p:spPr>
          <a:xfrm>
            <a:off x="777240" y="4137660"/>
            <a:ext cx="498348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Silence</a:t>
            </a:r>
            <a:endParaRPr lang="en-US" sz="1900" dirty="0"/>
          </a:p>
        </p:txBody>
      </p:sp>
      <p:sp>
        <p:nvSpPr>
          <p:cNvPr id="18" name="Text 16"/>
          <p:cNvSpPr txBox="1"/>
          <p:nvPr/>
        </p:nvSpPr>
        <p:spPr>
          <a:xfrm>
            <a:off x="777240" y="4549140"/>
            <a:ext cx="498348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The deliberate absence of sound.</a:t>
            </a:r>
            <a:endParaRPr lang="en-US" sz="1450" dirty="0"/>
          </a:p>
        </p:txBody>
      </p:sp>
      <p:sp>
        <p:nvSpPr>
          <p:cNvPr id="19" name="Text 17"/>
          <p:cNvSpPr txBox="1"/>
          <p:nvPr/>
        </p:nvSpPr>
        <p:spPr>
          <a:xfrm>
            <a:off x="777240" y="5461254"/>
            <a:ext cx="498348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Phil's scenes: his refusal to speak is more unsettling with nothing filling the gap.</a:t>
            </a:r>
            <a:endParaRPr lang="en-US" sz="1350" dirty="0"/>
          </a:p>
        </p:txBody>
      </p:sp>
      <p:sp>
        <p:nvSpPr>
          <p:cNvPr id="20" name="Shape 18"/>
          <p:cNvSpPr/>
          <p:nvPr/>
        </p:nvSpPr>
        <p:spPr>
          <a:xfrm>
            <a:off x="6172200" y="4000500"/>
            <a:ext cx="544068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21" name="Text 19"/>
          <p:cNvSpPr txBox="1"/>
          <p:nvPr/>
        </p:nvSpPr>
        <p:spPr>
          <a:xfrm>
            <a:off x="6400800" y="4137660"/>
            <a:ext cx="498348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Motif</a:t>
            </a:r>
            <a:endParaRPr lang="en-US" sz="1900" dirty="0"/>
          </a:p>
        </p:txBody>
      </p:sp>
      <p:sp>
        <p:nvSpPr>
          <p:cNvPr id="22" name="Text 20"/>
          <p:cNvSpPr txBox="1"/>
          <p:nvPr/>
        </p:nvSpPr>
        <p:spPr>
          <a:xfrm>
            <a:off x="6400800" y="4549140"/>
            <a:ext cx="498348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A sound that returns to remind the audience of something.</a:t>
            </a:r>
            <a:endParaRPr lang="en-US" sz="1450" dirty="0"/>
          </a:p>
        </p:txBody>
      </p:sp>
      <p:sp>
        <p:nvSpPr>
          <p:cNvPr id="23" name="Text 21"/>
          <p:cNvSpPr txBox="1"/>
          <p:nvPr/>
        </p:nvSpPr>
        <p:spPr>
          <a:xfrm>
            <a:off x="6400800" y="5461254"/>
            <a:ext cx="498348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the same eerie tone each time Adam is mentioned.</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1 — QUALITIES OF SOUND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How a Sound Is Shaped</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Qualities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5 MIN</a:t>
            </a:r>
            <a:endParaRPr lang="en-US" sz="1400" dirty="0"/>
          </a:p>
        </p:txBody>
      </p:sp>
      <p:sp>
        <p:nvSpPr>
          <p:cNvPr id="8" name="Shape 6"/>
          <p:cNvSpPr/>
          <p:nvPr/>
        </p:nvSpPr>
        <p:spPr>
          <a:xfrm>
            <a:off x="548640" y="164592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777240" y="178308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Pitch</a:t>
            </a:r>
            <a:endParaRPr lang="en-US" sz="1900" dirty="0"/>
          </a:p>
        </p:txBody>
      </p:sp>
      <p:sp>
        <p:nvSpPr>
          <p:cNvPr id="10" name="Text 8"/>
          <p:cNvSpPr txBox="1"/>
          <p:nvPr/>
        </p:nvSpPr>
        <p:spPr>
          <a:xfrm>
            <a:off x="777240" y="219456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How high or low a sound is.</a:t>
            </a:r>
            <a:endParaRPr lang="en-US" sz="1450" dirty="0"/>
          </a:p>
        </p:txBody>
      </p:sp>
      <p:sp>
        <p:nvSpPr>
          <p:cNvPr id="11" name="Text 9"/>
          <p:cNvSpPr txBox="1"/>
          <p:nvPr/>
        </p:nvSpPr>
        <p:spPr>
          <a:xfrm>
            <a:off x="777240" y="310667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Effect: </a:t>
            </a:r>
            <a:r>
              <a:rPr lang="en-US" sz="1350" i="1" dirty="0">
                <a:solidFill>
                  <a:srgbClr val="5A5A5A"/>
                </a:solidFill>
                <a:latin typeface="Calibri" pitchFamily="34" charset="0"/>
                <a:ea typeface="Calibri" pitchFamily="34" charset="-122"/>
                <a:cs typeface="Calibri" pitchFamily="34" charset="-120"/>
              </a:rPr>
              <a:t>low = threat, dread; high = tension, alarm.</a:t>
            </a:r>
            <a:endParaRPr lang="en-US" sz="1350" dirty="0"/>
          </a:p>
        </p:txBody>
      </p:sp>
      <p:sp>
        <p:nvSpPr>
          <p:cNvPr id="12" name="Shape 10"/>
          <p:cNvSpPr/>
          <p:nvPr/>
        </p:nvSpPr>
        <p:spPr>
          <a:xfrm>
            <a:off x="4297680" y="164592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13" name="Text 11"/>
          <p:cNvSpPr txBox="1"/>
          <p:nvPr/>
        </p:nvSpPr>
        <p:spPr>
          <a:xfrm>
            <a:off x="4526280" y="178308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Volume</a:t>
            </a:r>
            <a:endParaRPr lang="en-US" sz="1900" dirty="0"/>
          </a:p>
        </p:txBody>
      </p:sp>
      <p:sp>
        <p:nvSpPr>
          <p:cNvPr id="14" name="Text 12"/>
          <p:cNvSpPr txBox="1"/>
          <p:nvPr/>
        </p:nvSpPr>
        <p:spPr>
          <a:xfrm>
            <a:off x="4526280" y="219456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How loud or quiet.</a:t>
            </a:r>
            <a:endParaRPr lang="en-US" sz="1450" dirty="0"/>
          </a:p>
        </p:txBody>
      </p:sp>
      <p:sp>
        <p:nvSpPr>
          <p:cNvPr id="15" name="Text 13"/>
          <p:cNvSpPr txBox="1"/>
          <p:nvPr/>
        </p:nvSpPr>
        <p:spPr>
          <a:xfrm>
            <a:off x="4526280" y="310667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Effect: </a:t>
            </a:r>
            <a:r>
              <a:rPr lang="en-US" sz="1350" i="1" dirty="0">
                <a:solidFill>
                  <a:srgbClr val="5A5A5A"/>
                </a:solidFill>
                <a:latin typeface="Calibri" pitchFamily="34" charset="0"/>
                <a:ea typeface="Calibri" pitchFamily="34" charset="-122"/>
                <a:cs typeface="Calibri" pitchFamily="34" charset="-120"/>
              </a:rPr>
              <a:t>quiet = secrecy, unease; loud = shock.</a:t>
            </a:r>
            <a:endParaRPr lang="en-US" sz="1350" dirty="0"/>
          </a:p>
        </p:txBody>
      </p:sp>
      <p:sp>
        <p:nvSpPr>
          <p:cNvPr id="16" name="Shape 14"/>
          <p:cNvSpPr/>
          <p:nvPr/>
        </p:nvSpPr>
        <p:spPr>
          <a:xfrm>
            <a:off x="8046720" y="164592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17" name="Text 15"/>
          <p:cNvSpPr txBox="1"/>
          <p:nvPr/>
        </p:nvSpPr>
        <p:spPr>
          <a:xfrm>
            <a:off x="8275320" y="178308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Direction</a:t>
            </a:r>
            <a:endParaRPr lang="en-US" sz="1900" dirty="0"/>
          </a:p>
        </p:txBody>
      </p:sp>
      <p:sp>
        <p:nvSpPr>
          <p:cNvPr id="18" name="Text 16"/>
          <p:cNvSpPr txBox="1"/>
          <p:nvPr/>
        </p:nvSpPr>
        <p:spPr>
          <a:xfrm>
            <a:off x="8275320" y="219456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Where the speakers or musicians are.</a:t>
            </a:r>
            <a:endParaRPr lang="en-US" sz="1450" dirty="0"/>
          </a:p>
        </p:txBody>
      </p:sp>
      <p:sp>
        <p:nvSpPr>
          <p:cNvPr id="19" name="Text 17"/>
          <p:cNvSpPr txBox="1"/>
          <p:nvPr/>
        </p:nvSpPr>
        <p:spPr>
          <a:xfrm>
            <a:off x="8275320" y="310667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Effect: </a:t>
            </a:r>
            <a:r>
              <a:rPr lang="en-US" sz="1350" i="1" dirty="0">
                <a:solidFill>
                  <a:srgbClr val="5A5A5A"/>
                </a:solidFill>
                <a:latin typeface="Calibri" pitchFamily="34" charset="0"/>
                <a:ea typeface="Calibri" pitchFamily="34" charset="-122"/>
                <a:cs typeface="Calibri" pitchFamily="34" charset="-120"/>
              </a:rPr>
              <a:t>sound behind or around the audience surrounds them.</a:t>
            </a:r>
            <a:endParaRPr lang="en-US" sz="1350" dirty="0"/>
          </a:p>
        </p:txBody>
      </p:sp>
      <p:sp>
        <p:nvSpPr>
          <p:cNvPr id="20" name="Shape 18"/>
          <p:cNvSpPr/>
          <p:nvPr/>
        </p:nvSpPr>
        <p:spPr>
          <a:xfrm>
            <a:off x="548640" y="400050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21" name="Text 19"/>
          <p:cNvSpPr txBox="1"/>
          <p:nvPr/>
        </p:nvSpPr>
        <p:spPr>
          <a:xfrm>
            <a:off x="777240" y="413766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Duration</a:t>
            </a:r>
            <a:endParaRPr lang="en-US" sz="1900" dirty="0"/>
          </a:p>
        </p:txBody>
      </p:sp>
      <p:sp>
        <p:nvSpPr>
          <p:cNvPr id="22" name="Text 20"/>
          <p:cNvSpPr txBox="1"/>
          <p:nvPr/>
        </p:nvSpPr>
        <p:spPr>
          <a:xfrm>
            <a:off x="777240" y="454914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How long a sound lasts.</a:t>
            </a:r>
            <a:endParaRPr lang="en-US" sz="1450" dirty="0"/>
          </a:p>
        </p:txBody>
      </p:sp>
      <p:sp>
        <p:nvSpPr>
          <p:cNvPr id="23" name="Text 21"/>
          <p:cNvSpPr txBox="1"/>
          <p:nvPr/>
        </p:nvSpPr>
        <p:spPr>
          <a:xfrm>
            <a:off x="777240" y="546125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Effect: </a:t>
            </a:r>
            <a:r>
              <a:rPr lang="en-US" sz="1350" i="1" dirty="0">
                <a:solidFill>
                  <a:srgbClr val="5A5A5A"/>
                </a:solidFill>
                <a:latin typeface="Calibri" pitchFamily="34" charset="0"/>
                <a:ea typeface="Calibri" pitchFamily="34" charset="-122"/>
                <a:cs typeface="Calibri" pitchFamily="34" charset="-120"/>
              </a:rPr>
              <a:t>a long drone builds dread; a short cue punctuates.</a:t>
            </a:r>
            <a:endParaRPr lang="en-US" sz="1350" dirty="0"/>
          </a:p>
        </p:txBody>
      </p:sp>
      <p:sp>
        <p:nvSpPr>
          <p:cNvPr id="24" name="Shape 22"/>
          <p:cNvSpPr/>
          <p:nvPr/>
        </p:nvSpPr>
        <p:spPr>
          <a:xfrm>
            <a:off x="4297680" y="400050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25" name="Text 23"/>
          <p:cNvSpPr txBox="1"/>
          <p:nvPr/>
        </p:nvSpPr>
        <p:spPr>
          <a:xfrm>
            <a:off x="4526280" y="413766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Tempo / rhythm</a:t>
            </a:r>
            <a:endParaRPr lang="en-US" sz="1900" dirty="0"/>
          </a:p>
        </p:txBody>
      </p:sp>
      <p:sp>
        <p:nvSpPr>
          <p:cNvPr id="26" name="Text 24"/>
          <p:cNvSpPr txBox="1"/>
          <p:nvPr/>
        </p:nvSpPr>
        <p:spPr>
          <a:xfrm>
            <a:off x="4526280" y="454914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How fast and regular.</a:t>
            </a:r>
            <a:endParaRPr lang="en-US" sz="1450" dirty="0"/>
          </a:p>
        </p:txBody>
      </p:sp>
      <p:sp>
        <p:nvSpPr>
          <p:cNvPr id="27" name="Text 25"/>
          <p:cNvSpPr txBox="1"/>
          <p:nvPr/>
        </p:nvSpPr>
        <p:spPr>
          <a:xfrm>
            <a:off x="4526280" y="546125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Effect: </a:t>
            </a:r>
            <a:r>
              <a:rPr lang="en-US" sz="1350" i="1" dirty="0">
                <a:solidFill>
                  <a:srgbClr val="5A5A5A"/>
                </a:solidFill>
                <a:latin typeface="Calibri" pitchFamily="34" charset="0"/>
                <a:ea typeface="Calibri" pitchFamily="34" charset="-122"/>
                <a:cs typeface="Calibri" pitchFamily="34" charset="-120"/>
              </a:rPr>
              <a:t>a fast beat = panic; a slow pulse = pressure.</a:t>
            </a:r>
            <a:endParaRPr lang="en-US" sz="1350" dirty="0"/>
          </a:p>
        </p:txBody>
      </p:sp>
      <p:sp>
        <p:nvSpPr>
          <p:cNvPr id="28" name="Shape 26"/>
          <p:cNvSpPr/>
          <p:nvPr/>
        </p:nvSpPr>
        <p:spPr>
          <a:xfrm>
            <a:off x="8046720" y="4000500"/>
            <a:ext cx="3566160" cy="2171700"/>
          </a:xfrm>
          <a:prstGeom prst="roundRect">
            <a:avLst>
              <a:gd name="adj" fmla="val 3368"/>
            </a:avLst>
          </a:prstGeom>
          <a:solidFill>
            <a:srgbClr val="2B2B2B"/>
          </a:solidFill>
          <a:ln w="9525">
            <a:solidFill>
              <a:srgbClr val="2B2B2B"/>
            </a:solidFill>
            <a:prstDash val="solid"/>
          </a:ln>
        </p:spPr>
        <p:txBody>
          <a:bodyPr/>
          <a:lstStyle/>
          <a:p>
            <a:endParaRPr lang="en-GB"/>
          </a:p>
        </p:txBody>
      </p:sp>
      <p:sp>
        <p:nvSpPr>
          <p:cNvPr id="29" name="Text 27"/>
          <p:cNvSpPr txBox="1"/>
          <p:nvPr/>
        </p:nvSpPr>
        <p:spPr>
          <a:xfrm>
            <a:off x="8275320" y="4137660"/>
            <a:ext cx="3108960" cy="36576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EXAM TIP</a:t>
            </a:r>
            <a:endParaRPr lang="en-US" sz="1300" dirty="0"/>
          </a:p>
        </p:txBody>
      </p:sp>
      <p:sp>
        <p:nvSpPr>
          <p:cNvPr id="30" name="Text 28"/>
          <p:cNvSpPr txBox="1"/>
          <p:nvPr/>
        </p:nvSpPr>
        <p:spPr>
          <a:xfrm>
            <a:off x="8275320" y="4549140"/>
            <a:ext cx="3108960" cy="1440180"/>
          </a:xfrm>
          <a:prstGeom prst="rect">
            <a:avLst/>
          </a:prstGeom>
          <a:noFill/>
          <a:ln/>
        </p:spPr>
        <p:txBody>
          <a:bodyPr wrap="square" lIns="0" tIns="0" rIns="0" bIns="0" rtlCol="0" anchor="t"/>
          <a:lstStyle/>
          <a:p>
            <a:pPr marL="0" indent="0">
              <a:buNone/>
            </a:pPr>
            <a:r>
              <a:rPr lang="en-US" sz="1500" dirty="0">
                <a:solidFill>
                  <a:srgbClr val="FFFFFF"/>
                </a:solidFill>
                <a:latin typeface="Calibri" pitchFamily="34" charset="0"/>
                <a:ea typeface="Calibri" pitchFamily="34" charset="-122"/>
                <a:cs typeface="Calibri" pitchFamily="34" charset="-120"/>
              </a:rPr>
              <a:t>These qualities are where your Discussion will get its precise numbers: volume %, seconds, speaker position.</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1 — SOUND TECHNIQUES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How the Sound Changes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Techniques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5 MIN</a:t>
            </a:r>
            <a:endParaRPr lang="en-US" sz="1400" dirty="0"/>
          </a:p>
        </p:txBody>
      </p:sp>
      <p:sp>
        <p:nvSpPr>
          <p:cNvPr id="8" name="Shape 6"/>
          <p:cNvSpPr/>
          <p:nvPr/>
        </p:nvSpPr>
        <p:spPr>
          <a:xfrm>
            <a:off x="548640" y="164592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777240" y="178308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Sound cue</a:t>
            </a:r>
            <a:endParaRPr lang="en-US" sz="1900" dirty="0"/>
          </a:p>
        </p:txBody>
      </p:sp>
      <p:sp>
        <p:nvSpPr>
          <p:cNvPr id="10" name="Text 8"/>
          <p:cNvSpPr txBox="1"/>
          <p:nvPr/>
        </p:nvSpPr>
        <p:spPr>
          <a:xfrm>
            <a:off x="777240" y="219456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The line or action that triggers a sound.</a:t>
            </a:r>
            <a:endParaRPr lang="en-US" sz="1450" dirty="0"/>
          </a:p>
        </p:txBody>
      </p:sp>
      <p:sp>
        <p:nvSpPr>
          <p:cNvPr id="11" name="Text 9"/>
          <p:cNvSpPr txBox="1"/>
          <p:nvPr/>
        </p:nvSpPr>
        <p:spPr>
          <a:xfrm>
            <a:off x="777240" y="310667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the moment the group realise what they've done.</a:t>
            </a:r>
            <a:endParaRPr lang="en-US" sz="1350" dirty="0"/>
          </a:p>
        </p:txBody>
      </p:sp>
      <p:sp>
        <p:nvSpPr>
          <p:cNvPr id="12" name="Shape 10"/>
          <p:cNvSpPr/>
          <p:nvPr/>
        </p:nvSpPr>
        <p:spPr>
          <a:xfrm>
            <a:off x="4297680" y="164592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13" name="Text 11"/>
          <p:cNvSpPr txBox="1"/>
          <p:nvPr/>
        </p:nvSpPr>
        <p:spPr>
          <a:xfrm>
            <a:off x="4526280" y="178308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Fade in</a:t>
            </a:r>
            <a:endParaRPr lang="en-US" sz="1900" dirty="0"/>
          </a:p>
        </p:txBody>
      </p:sp>
      <p:sp>
        <p:nvSpPr>
          <p:cNvPr id="14" name="Text 12"/>
          <p:cNvSpPr txBox="1"/>
          <p:nvPr/>
        </p:nvSpPr>
        <p:spPr>
          <a:xfrm>
            <a:off x="4526280" y="219456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A sound gradually getting louder.</a:t>
            </a:r>
            <a:endParaRPr lang="en-US" sz="1450" dirty="0"/>
          </a:p>
        </p:txBody>
      </p:sp>
      <p:sp>
        <p:nvSpPr>
          <p:cNvPr id="15" name="Text 13"/>
          <p:cNvSpPr txBox="1"/>
          <p:nvPr/>
        </p:nvSpPr>
        <p:spPr>
          <a:xfrm>
            <a:off x="4526280" y="310667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wind slowly rising as the group enter the wood.</a:t>
            </a:r>
            <a:endParaRPr lang="en-US" sz="1350" dirty="0"/>
          </a:p>
        </p:txBody>
      </p:sp>
      <p:sp>
        <p:nvSpPr>
          <p:cNvPr id="16" name="Shape 14"/>
          <p:cNvSpPr/>
          <p:nvPr/>
        </p:nvSpPr>
        <p:spPr>
          <a:xfrm>
            <a:off x="8046720" y="164592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17" name="Text 15"/>
          <p:cNvSpPr txBox="1"/>
          <p:nvPr/>
        </p:nvSpPr>
        <p:spPr>
          <a:xfrm>
            <a:off x="8275320" y="178308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Fade out</a:t>
            </a:r>
            <a:endParaRPr lang="en-US" sz="1900" dirty="0"/>
          </a:p>
        </p:txBody>
      </p:sp>
      <p:sp>
        <p:nvSpPr>
          <p:cNvPr id="18" name="Text 16"/>
          <p:cNvSpPr txBox="1"/>
          <p:nvPr/>
        </p:nvSpPr>
        <p:spPr>
          <a:xfrm>
            <a:off x="8275320" y="219456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A sound gradually getting quieter.</a:t>
            </a:r>
            <a:endParaRPr lang="en-US" sz="1450" dirty="0"/>
          </a:p>
        </p:txBody>
      </p:sp>
      <p:sp>
        <p:nvSpPr>
          <p:cNvPr id="19" name="Text 17"/>
          <p:cNvSpPr txBox="1"/>
          <p:nvPr/>
        </p:nvSpPr>
        <p:spPr>
          <a:xfrm>
            <a:off x="8275320" y="310667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birdsong draining away as Phil empties his carrier bag.</a:t>
            </a:r>
            <a:endParaRPr lang="en-US" sz="1350" dirty="0"/>
          </a:p>
        </p:txBody>
      </p:sp>
      <p:sp>
        <p:nvSpPr>
          <p:cNvPr id="20" name="Shape 18"/>
          <p:cNvSpPr/>
          <p:nvPr/>
        </p:nvSpPr>
        <p:spPr>
          <a:xfrm>
            <a:off x="548640" y="400050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21" name="Text 19"/>
          <p:cNvSpPr txBox="1"/>
          <p:nvPr/>
        </p:nvSpPr>
        <p:spPr>
          <a:xfrm>
            <a:off x="777240" y="413766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Cross-fade</a:t>
            </a:r>
            <a:endParaRPr lang="en-US" sz="1900" dirty="0"/>
          </a:p>
        </p:txBody>
      </p:sp>
      <p:sp>
        <p:nvSpPr>
          <p:cNvPr id="22" name="Text 20"/>
          <p:cNvSpPr txBox="1"/>
          <p:nvPr/>
        </p:nvSpPr>
        <p:spPr>
          <a:xfrm>
            <a:off x="777240" y="454914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One sound fades out as another fades in.</a:t>
            </a:r>
            <a:endParaRPr lang="en-US" sz="1450" dirty="0"/>
          </a:p>
        </p:txBody>
      </p:sp>
      <p:sp>
        <p:nvSpPr>
          <p:cNvPr id="23" name="Text 21"/>
          <p:cNvSpPr txBox="1"/>
          <p:nvPr/>
        </p:nvSpPr>
        <p:spPr>
          <a:xfrm>
            <a:off x="777240" y="546125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street traffic becoming field wind.</a:t>
            </a:r>
            <a:endParaRPr lang="en-US" sz="1350" dirty="0"/>
          </a:p>
        </p:txBody>
      </p:sp>
      <p:sp>
        <p:nvSpPr>
          <p:cNvPr id="24" name="Shape 22"/>
          <p:cNvSpPr/>
          <p:nvPr/>
        </p:nvSpPr>
        <p:spPr>
          <a:xfrm>
            <a:off x="4297680" y="400050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25" name="Text 23"/>
          <p:cNvSpPr txBox="1"/>
          <p:nvPr/>
        </p:nvSpPr>
        <p:spPr>
          <a:xfrm>
            <a:off x="4526280" y="413766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Cut</a:t>
            </a:r>
            <a:endParaRPr lang="en-US" sz="1900" dirty="0"/>
          </a:p>
        </p:txBody>
      </p:sp>
      <p:sp>
        <p:nvSpPr>
          <p:cNvPr id="26" name="Text 24"/>
          <p:cNvSpPr txBox="1"/>
          <p:nvPr/>
        </p:nvSpPr>
        <p:spPr>
          <a:xfrm>
            <a:off x="4526280" y="454914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A sound stopping instantly.</a:t>
            </a:r>
            <a:endParaRPr lang="en-US" sz="1450" dirty="0"/>
          </a:p>
        </p:txBody>
      </p:sp>
      <p:sp>
        <p:nvSpPr>
          <p:cNvPr id="27" name="Text 25"/>
          <p:cNvSpPr txBox="1"/>
          <p:nvPr/>
        </p:nvSpPr>
        <p:spPr>
          <a:xfrm>
            <a:off x="4526280" y="546125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music cutting dead for a shock.</a:t>
            </a:r>
            <a:endParaRPr lang="en-US" sz="1350" dirty="0"/>
          </a:p>
        </p:txBody>
      </p:sp>
      <p:sp>
        <p:nvSpPr>
          <p:cNvPr id="28" name="Shape 26"/>
          <p:cNvSpPr/>
          <p:nvPr/>
        </p:nvSpPr>
        <p:spPr>
          <a:xfrm>
            <a:off x="8046720" y="4000500"/>
            <a:ext cx="3566160" cy="2171700"/>
          </a:xfrm>
          <a:prstGeom prst="roundRect">
            <a:avLst>
              <a:gd name="adj" fmla="val 3368"/>
            </a:avLst>
          </a:prstGeom>
          <a:solidFill>
            <a:srgbClr val="FFFFFF"/>
          </a:solidFill>
          <a:ln w="9525">
            <a:solidFill>
              <a:srgbClr val="FFFFFF"/>
            </a:solidFill>
            <a:prstDash val="solid"/>
          </a:ln>
        </p:spPr>
        <p:txBody>
          <a:bodyPr/>
          <a:lstStyle/>
          <a:p>
            <a:endParaRPr lang="en-GB"/>
          </a:p>
        </p:txBody>
      </p:sp>
      <p:sp>
        <p:nvSpPr>
          <p:cNvPr id="29" name="Text 27"/>
          <p:cNvSpPr txBox="1"/>
          <p:nvPr/>
        </p:nvSpPr>
        <p:spPr>
          <a:xfrm>
            <a:off x="8275320" y="4137660"/>
            <a:ext cx="3108960" cy="411480"/>
          </a:xfrm>
          <a:prstGeom prst="rect">
            <a:avLst/>
          </a:prstGeom>
          <a:noFill/>
          <a:ln/>
        </p:spPr>
        <p:txBody>
          <a:bodyPr wrap="square" lIns="0" tIns="0" rIns="0" bIns="0" rtlCol="0" anchor="t"/>
          <a:lstStyle/>
          <a:p>
            <a:pPr marL="0" indent="0">
              <a:buNone/>
            </a:pPr>
            <a:r>
              <a:rPr lang="en-US" sz="1900" b="1" dirty="0">
                <a:solidFill>
                  <a:srgbClr val="990011"/>
                </a:solidFill>
                <a:latin typeface="Cambria" pitchFamily="34" charset="0"/>
                <a:ea typeface="Cambria" pitchFamily="34" charset="-122"/>
                <a:cs typeface="Cambria" pitchFamily="34" charset="-120"/>
              </a:rPr>
              <a:t>Loop</a:t>
            </a:r>
            <a:endParaRPr lang="en-US" sz="1900" dirty="0"/>
          </a:p>
        </p:txBody>
      </p:sp>
      <p:sp>
        <p:nvSpPr>
          <p:cNvPr id="30" name="Text 28"/>
          <p:cNvSpPr txBox="1"/>
          <p:nvPr/>
        </p:nvSpPr>
        <p:spPr>
          <a:xfrm>
            <a:off x="8275320" y="4549140"/>
            <a:ext cx="3108960" cy="912114"/>
          </a:xfrm>
          <a:prstGeom prst="rect">
            <a:avLst/>
          </a:prstGeom>
          <a:noFill/>
          <a:ln/>
        </p:spPr>
        <p:txBody>
          <a:bodyPr wrap="square" lIns="0" tIns="0" rIns="0" bIns="0" rtlCol="0" anchor="t"/>
          <a:lstStyle/>
          <a:p>
            <a:pPr marL="0" indent="0">
              <a:buNone/>
            </a:pPr>
            <a:r>
              <a:rPr lang="en-US" sz="1450" dirty="0">
                <a:solidFill>
                  <a:srgbClr val="222222"/>
                </a:solidFill>
                <a:latin typeface="Calibri" pitchFamily="34" charset="0"/>
                <a:ea typeface="Calibri" pitchFamily="34" charset="-122"/>
                <a:cs typeface="Calibri" pitchFamily="34" charset="-120"/>
              </a:rPr>
              <a:t>A sound repeated continuously.</a:t>
            </a:r>
            <a:endParaRPr lang="en-US" sz="1450" dirty="0"/>
          </a:p>
        </p:txBody>
      </p:sp>
      <p:sp>
        <p:nvSpPr>
          <p:cNvPr id="31" name="Text 29"/>
          <p:cNvSpPr txBox="1"/>
          <p:nvPr/>
        </p:nvSpPr>
        <p:spPr>
          <a:xfrm>
            <a:off x="8275320" y="5461254"/>
            <a:ext cx="3108960" cy="573786"/>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In DNA: </a:t>
            </a:r>
            <a:r>
              <a:rPr lang="en-US" sz="1350" i="1" dirty="0">
                <a:solidFill>
                  <a:srgbClr val="5A5A5A"/>
                </a:solidFill>
                <a:latin typeface="Calibri" pitchFamily="34" charset="0"/>
                <a:ea typeface="Calibri" pitchFamily="34" charset="-122"/>
                <a:cs typeface="Calibri" pitchFamily="34" charset="-120"/>
              </a:rPr>
              <a:t>wind looping under a whole wood scene.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SOUND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Name It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Sound Check 1</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Text 6"/>
          <p:cNvSpPr txBox="1"/>
          <p:nvPr/>
        </p:nvSpPr>
        <p:spPr>
          <a:xfrm>
            <a:off x="548640" y="1417320"/>
            <a:ext cx="10972800" cy="365760"/>
          </a:xfrm>
          <a:prstGeom prst="rect">
            <a:avLst/>
          </a:prstGeom>
          <a:noFill/>
          <a:ln/>
        </p:spPr>
        <p:txBody>
          <a:bodyPr wrap="square" lIns="0" tIns="0" rIns="0" bIns="0" rtlCol="0" anchor="t"/>
          <a:lstStyle/>
          <a:p>
            <a:pPr marL="0" indent="0">
              <a:buNone/>
            </a:pPr>
            <a:r>
              <a:rPr lang="en-US" sz="1500" i="1" dirty="0">
                <a:solidFill>
                  <a:srgbClr val="D8D5CF"/>
                </a:solidFill>
                <a:latin typeface="Calibri" pitchFamily="34" charset="0"/>
                <a:ea typeface="Calibri" pitchFamily="34" charset="-122"/>
                <a:cs typeface="Calibri" pitchFamily="34" charset="-120"/>
              </a:rPr>
              <a:t>Write the sound term on your whiteboard. 3-2-1-show after each one.</a:t>
            </a:r>
            <a:endParaRPr lang="en-US" sz="1500" dirty="0"/>
          </a:p>
        </p:txBody>
      </p:sp>
      <p:sp>
        <p:nvSpPr>
          <p:cNvPr id="9" name="Shape 7"/>
          <p:cNvSpPr/>
          <p:nvPr/>
        </p:nvSpPr>
        <p:spPr>
          <a:xfrm>
            <a:off x="548640" y="1920240"/>
            <a:ext cx="11064240" cy="731520"/>
          </a:xfrm>
          <a:prstGeom prst="roundRect">
            <a:avLst>
              <a:gd name="adj" fmla="val 10000"/>
            </a:avLst>
          </a:prstGeom>
          <a:solidFill>
            <a:srgbClr val="3D3D3D"/>
          </a:solidFill>
          <a:ln w="9525">
            <a:solidFill>
              <a:srgbClr val="3D3D3D"/>
            </a:solidFill>
            <a:prstDash val="solid"/>
          </a:ln>
        </p:spPr>
        <p:txBody>
          <a:bodyPr/>
          <a:lstStyle/>
          <a:p>
            <a:endParaRPr lang="en-GB"/>
          </a:p>
        </p:txBody>
      </p:sp>
      <p:sp>
        <p:nvSpPr>
          <p:cNvPr id="10" name="Text 8"/>
          <p:cNvSpPr txBox="1"/>
          <p:nvPr/>
        </p:nvSpPr>
        <p:spPr>
          <a:xfrm>
            <a:off x="777240" y="1920240"/>
            <a:ext cx="457200" cy="73152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1</a:t>
            </a:r>
            <a:endParaRPr lang="en-US" sz="2000" dirty="0"/>
          </a:p>
        </p:txBody>
      </p:sp>
      <p:sp>
        <p:nvSpPr>
          <p:cNvPr id="11" name="Text 9"/>
          <p:cNvSpPr txBox="1"/>
          <p:nvPr/>
        </p:nvSpPr>
        <p:spPr>
          <a:xfrm>
            <a:off x="1325880" y="1920240"/>
            <a:ext cx="10058400" cy="731520"/>
          </a:xfrm>
          <a:prstGeom prst="rect">
            <a:avLst/>
          </a:prstGeom>
          <a:noFill/>
          <a:ln/>
        </p:spPr>
        <p:txBody>
          <a:bodyPr wrap="square" lIns="0" tIns="0" rIns="0" bIns="0" rtlCol="0" anchor="ctr"/>
          <a:lstStyle/>
          <a:p>
            <a:pPr marL="0" indent="0">
              <a:buNone/>
            </a:pPr>
            <a:r>
              <a:rPr lang="en-US" sz="1700" dirty="0">
                <a:solidFill>
                  <a:srgbClr val="FFFFFF"/>
                </a:solidFill>
                <a:latin typeface="Calibri" pitchFamily="34" charset="0"/>
                <a:ea typeface="Calibri" pitchFamily="34" charset="-122"/>
                <a:cs typeface="Calibri" pitchFamily="34" charset="-120"/>
              </a:rPr>
              <a:t>Music played beneath dialogue to build atmosphere.</a:t>
            </a:r>
            <a:endParaRPr lang="en-US" sz="1700" dirty="0"/>
          </a:p>
        </p:txBody>
      </p:sp>
      <p:sp>
        <p:nvSpPr>
          <p:cNvPr id="12" name="Shape 10"/>
          <p:cNvSpPr/>
          <p:nvPr/>
        </p:nvSpPr>
        <p:spPr>
          <a:xfrm>
            <a:off x="548640" y="2788920"/>
            <a:ext cx="11064240" cy="731520"/>
          </a:xfrm>
          <a:prstGeom prst="roundRect">
            <a:avLst>
              <a:gd name="adj" fmla="val 10000"/>
            </a:avLst>
          </a:prstGeom>
          <a:solidFill>
            <a:srgbClr val="3D3D3D"/>
          </a:solidFill>
          <a:ln w="9525">
            <a:solidFill>
              <a:srgbClr val="3D3D3D"/>
            </a:solidFill>
            <a:prstDash val="solid"/>
          </a:ln>
        </p:spPr>
        <p:txBody>
          <a:bodyPr/>
          <a:lstStyle/>
          <a:p>
            <a:endParaRPr lang="en-GB"/>
          </a:p>
        </p:txBody>
      </p:sp>
      <p:sp>
        <p:nvSpPr>
          <p:cNvPr id="13" name="Text 11"/>
          <p:cNvSpPr txBox="1"/>
          <p:nvPr/>
        </p:nvSpPr>
        <p:spPr>
          <a:xfrm>
            <a:off x="777240" y="2788920"/>
            <a:ext cx="457200" cy="73152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2</a:t>
            </a:r>
            <a:endParaRPr lang="en-US" sz="2000" dirty="0"/>
          </a:p>
        </p:txBody>
      </p:sp>
      <p:sp>
        <p:nvSpPr>
          <p:cNvPr id="14" name="Text 12"/>
          <p:cNvSpPr txBox="1"/>
          <p:nvPr/>
        </p:nvSpPr>
        <p:spPr>
          <a:xfrm>
            <a:off x="1325880" y="2788920"/>
            <a:ext cx="10058400" cy="731520"/>
          </a:xfrm>
          <a:prstGeom prst="rect">
            <a:avLst/>
          </a:prstGeom>
          <a:noFill/>
          <a:ln/>
        </p:spPr>
        <p:txBody>
          <a:bodyPr wrap="square" lIns="0" tIns="0" rIns="0" bIns="0" rtlCol="0" anchor="ctr"/>
          <a:lstStyle/>
          <a:p>
            <a:pPr marL="0" indent="0">
              <a:buNone/>
            </a:pPr>
            <a:r>
              <a:rPr lang="en-US" sz="1700" dirty="0">
                <a:solidFill>
                  <a:srgbClr val="FFFFFF"/>
                </a:solidFill>
                <a:latin typeface="Calibri" pitchFamily="34" charset="0"/>
                <a:ea typeface="Calibri" pitchFamily="34" charset="-122"/>
                <a:cs typeface="Calibri" pitchFamily="34" charset="-120"/>
              </a:rPr>
              <a:t>Sound the characters can hear.</a:t>
            </a:r>
            <a:endParaRPr lang="en-US" sz="1700" dirty="0"/>
          </a:p>
        </p:txBody>
      </p:sp>
      <p:sp>
        <p:nvSpPr>
          <p:cNvPr id="15" name="Shape 13"/>
          <p:cNvSpPr/>
          <p:nvPr/>
        </p:nvSpPr>
        <p:spPr>
          <a:xfrm>
            <a:off x="548640" y="3657600"/>
            <a:ext cx="11064240" cy="731520"/>
          </a:xfrm>
          <a:prstGeom prst="roundRect">
            <a:avLst>
              <a:gd name="adj" fmla="val 10000"/>
            </a:avLst>
          </a:prstGeom>
          <a:solidFill>
            <a:srgbClr val="3D3D3D"/>
          </a:solidFill>
          <a:ln w="9525">
            <a:solidFill>
              <a:srgbClr val="3D3D3D"/>
            </a:solidFill>
            <a:prstDash val="solid"/>
          </a:ln>
        </p:spPr>
        <p:txBody>
          <a:bodyPr/>
          <a:lstStyle/>
          <a:p>
            <a:endParaRPr lang="en-GB"/>
          </a:p>
        </p:txBody>
      </p:sp>
      <p:sp>
        <p:nvSpPr>
          <p:cNvPr id="16" name="Text 14"/>
          <p:cNvSpPr txBox="1"/>
          <p:nvPr/>
        </p:nvSpPr>
        <p:spPr>
          <a:xfrm>
            <a:off x="777240" y="3657600"/>
            <a:ext cx="457200" cy="73152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3</a:t>
            </a:r>
            <a:endParaRPr lang="en-US" sz="2000" dirty="0"/>
          </a:p>
        </p:txBody>
      </p:sp>
      <p:sp>
        <p:nvSpPr>
          <p:cNvPr id="17" name="Text 15"/>
          <p:cNvSpPr txBox="1"/>
          <p:nvPr/>
        </p:nvSpPr>
        <p:spPr>
          <a:xfrm>
            <a:off x="1325880" y="3657600"/>
            <a:ext cx="10058400" cy="731520"/>
          </a:xfrm>
          <a:prstGeom prst="rect">
            <a:avLst/>
          </a:prstGeom>
          <a:noFill/>
          <a:ln/>
        </p:spPr>
        <p:txBody>
          <a:bodyPr wrap="square" lIns="0" tIns="0" rIns="0" bIns="0" rtlCol="0" anchor="ctr"/>
          <a:lstStyle/>
          <a:p>
            <a:pPr marL="0" indent="0">
              <a:buNone/>
            </a:pPr>
            <a:r>
              <a:rPr lang="en-US" sz="1700" dirty="0">
                <a:solidFill>
                  <a:srgbClr val="FFFFFF"/>
                </a:solidFill>
                <a:latin typeface="Calibri" pitchFamily="34" charset="0"/>
                <a:ea typeface="Calibri" pitchFamily="34" charset="-122"/>
                <a:cs typeface="Calibri" pitchFamily="34" charset="-120"/>
              </a:rPr>
              <a:t>Where the speakers are positioned in the space.</a:t>
            </a:r>
            <a:endParaRPr lang="en-US" sz="1700" dirty="0"/>
          </a:p>
        </p:txBody>
      </p:sp>
      <p:sp>
        <p:nvSpPr>
          <p:cNvPr id="18" name="Shape 16"/>
          <p:cNvSpPr/>
          <p:nvPr/>
        </p:nvSpPr>
        <p:spPr>
          <a:xfrm>
            <a:off x="548640" y="4526280"/>
            <a:ext cx="11064240" cy="731520"/>
          </a:xfrm>
          <a:prstGeom prst="roundRect">
            <a:avLst>
              <a:gd name="adj" fmla="val 10000"/>
            </a:avLst>
          </a:prstGeom>
          <a:solidFill>
            <a:srgbClr val="3D3D3D"/>
          </a:solidFill>
          <a:ln w="9525">
            <a:solidFill>
              <a:srgbClr val="3D3D3D"/>
            </a:solidFill>
            <a:prstDash val="solid"/>
          </a:ln>
        </p:spPr>
        <p:txBody>
          <a:bodyPr/>
          <a:lstStyle/>
          <a:p>
            <a:endParaRPr lang="en-GB"/>
          </a:p>
        </p:txBody>
      </p:sp>
      <p:sp>
        <p:nvSpPr>
          <p:cNvPr id="19" name="Text 17"/>
          <p:cNvSpPr txBox="1"/>
          <p:nvPr/>
        </p:nvSpPr>
        <p:spPr>
          <a:xfrm>
            <a:off x="777240" y="4526280"/>
            <a:ext cx="457200" cy="73152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4</a:t>
            </a:r>
            <a:endParaRPr lang="en-US" sz="2000" dirty="0"/>
          </a:p>
        </p:txBody>
      </p:sp>
      <p:sp>
        <p:nvSpPr>
          <p:cNvPr id="20" name="Text 18"/>
          <p:cNvSpPr txBox="1"/>
          <p:nvPr/>
        </p:nvSpPr>
        <p:spPr>
          <a:xfrm>
            <a:off x="1325880" y="4526280"/>
            <a:ext cx="10058400" cy="731520"/>
          </a:xfrm>
          <a:prstGeom prst="rect">
            <a:avLst/>
          </a:prstGeom>
          <a:noFill/>
          <a:ln/>
        </p:spPr>
        <p:txBody>
          <a:bodyPr wrap="square" lIns="0" tIns="0" rIns="0" bIns="0" rtlCol="0" anchor="ctr"/>
          <a:lstStyle/>
          <a:p>
            <a:pPr marL="0" indent="0">
              <a:buNone/>
            </a:pPr>
            <a:r>
              <a:rPr lang="en-US" sz="1700" dirty="0">
                <a:solidFill>
                  <a:srgbClr val="FFFFFF"/>
                </a:solidFill>
                <a:latin typeface="Calibri" pitchFamily="34" charset="0"/>
                <a:ea typeface="Calibri" pitchFamily="34" charset="-122"/>
                <a:cs typeface="Calibri" pitchFamily="34" charset="-120"/>
              </a:rPr>
              <a:t>One sound fades out as another fades in.</a:t>
            </a:r>
            <a:endParaRPr lang="en-US" sz="1700" dirty="0"/>
          </a:p>
        </p:txBody>
      </p:sp>
      <p:sp>
        <p:nvSpPr>
          <p:cNvPr id="21" name="Shape 19"/>
          <p:cNvSpPr/>
          <p:nvPr/>
        </p:nvSpPr>
        <p:spPr>
          <a:xfrm>
            <a:off x="548640" y="5394960"/>
            <a:ext cx="11064240" cy="731520"/>
          </a:xfrm>
          <a:prstGeom prst="roundRect">
            <a:avLst>
              <a:gd name="adj" fmla="val 10000"/>
            </a:avLst>
          </a:prstGeom>
          <a:solidFill>
            <a:srgbClr val="3D3D3D"/>
          </a:solidFill>
          <a:ln w="9525">
            <a:solidFill>
              <a:srgbClr val="3D3D3D"/>
            </a:solidFill>
            <a:prstDash val="solid"/>
          </a:ln>
        </p:spPr>
        <p:txBody>
          <a:bodyPr/>
          <a:lstStyle/>
          <a:p>
            <a:endParaRPr lang="en-GB"/>
          </a:p>
        </p:txBody>
      </p:sp>
      <p:sp>
        <p:nvSpPr>
          <p:cNvPr id="22" name="Text 20"/>
          <p:cNvSpPr txBox="1"/>
          <p:nvPr/>
        </p:nvSpPr>
        <p:spPr>
          <a:xfrm>
            <a:off x="777240" y="5394960"/>
            <a:ext cx="457200" cy="73152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5</a:t>
            </a:r>
            <a:endParaRPr lang="en-US" sz="2000" dirty="0"/>
          </a:p>
        </p:txBody>
      </p:sp>
      <p:sp>
        <p:nvSpPr>
          <p:cNvPr id="23" name="Text 21"/>
          <p:cNvSpPr txBox="1"/>
          <p:nvPr/>
        </p:nvSpPr>
        <p:spPr>
          <a:xfrm>
            <a:off x="1325880" y="5394960"/>
            <a:ext cx="10058400" cy="731520"/>
          </a:xfrm>
          <a:prstGeom prst="rect">
            <a:avLst/>
          </a:prstGeom>
          <a:noFill/>
          <a:ln/>
        </p:spPr>
        <p:txBody>
          <a:bodyPr wrap="square" lIns="0" tIns="0" rIns="0" bIns="0" rtlCol="0" anchor="ctr"/>
          <a:lstStyle/>
          <a:p>
            <a:pPr marL="0" indent="0">
              <a:buNone/>
            </a:pPr>
            <a:r>
              <a:rPr lang="en-US" sz="1700" dirty="0">
                <a:solidFill>
                  <a:srgbClr val="FFFFFF"/>
                </a:solidFill>
                <a:latin typeface="Calibri" pitchFamily="34" charset="0"/>
                <a:ea typeface="Calibri" pitchFamily="34" charset="-122"/>
                <a:cs typeface="Calibri" pitchFamily="34" charset="-120"/>
              </a:rPr>
              <a:t>Whether a sound is high or low.</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SOUND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Hinge Question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Sound Check 2</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You want the audience to feel the sound is surrounding them. What should you do?</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Raise the pitch</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644652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Place speakers behind and around the audience</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19" name="Text 17"/>
          <p:cNvSpPr txBox="1"/>
          <p:nvPr/>
        </p:nvSpPr>
        <p:spPr>
          <a:xfrm>
            <a:off x="82296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Use a diegetic ringtone</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23" name="Text 21"/>
          <p:cNvSpPr txBox="1"/>
          <p:nvPr/>
        </p:nvSpPr>
        <p:spPr>
          <a:xfrm>
            <a:off x="644652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Use live music on stage</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2 — TODAY'S EXTRACT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Today's Extract: DNA, Pages 96–97</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The Extract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645920"/>
            <a:ext cx="5394960" cy="4526280"/>
          </a:xfrm>
          <a:prstGeom prst="roundRect">
            <a:avLst>
              <a:gd name="adj" fmla="val 1616"/>
            </a:avLst>
          </a:prstGeom>
          <a:solidFill>
            <a:srgbClr val="FFFFFF"/>
          </a:solidFill>
          <a:ln w="9525">
            <a:solidFill>
              <a:srgbClr val="FFFFFF"/>
            </a:solidFill>
            <a:prstDash val="solid"/>
          </a:ln>
        </p:spPr>
        <p:txBody>
          <a:bodyPr/>
          <a:lstStyle/>
          <a:p>
            <a:endParaRPr lang="en-GB"/>
          </a:p>
        </p:txBody>
      </p:sp>
      <p:sp>
        <p:nvSpPr>
          <p:cNvPr id="9" name="Text 7"/>
          <p:cNvSpPr txBox="1"/>
          <p:nvPr/>
        </p:nvSpPr>
        <p:spPr>
          <a:xfrm>
            <a:off x="822960" y="1828800"/>
            <a:ext cx="4846320" cy="320040"/>
          </a:xfrm>
          <a:prstGeom prst="rect">
            <a:avLst/>
          </a:prstGeom>
          <a:noFill/>
          <a:ln/>
        </p:spPr>
        <p:txBody>
          <a:bodyPr wrap="square" lIns="0" tIns="0" rIns="0" bIns="0" rtlCol="0" anchor="t"/>
          <a:lstStyle/>
          <a:p>
            <a:pPr marL="0" indent="0">
              <a:buNone/>
            </a:pPr>
            <a:r>
              <a:rPr lang="en-US" sz="1300" b="1" kern="0" spc="100" dirty="0">
                <a:solidFill>
                  <a:srgbClr val="990011"/>
                </a:solidFill>
                <a:latin typeface="Calibri" pitchFamily="34" charset="0"/>
                <a:ea typeface="Calibri" pitchFamily="34" charset="-122"/>
                <a:cs typeface="Calibri" pitchFamily="34" charset="-120"/>
              </a:rPr>
              <a:t>WHAT HAPPENS</a:t>
            </a:r>
            <a:endParaRPr lang="en-US" sz="1300" dirty="0"/>
          </a:p>
        </p:txBody>
      </p:sp>
      <p:sp>
        <p:nvSpPr>
          <p:cNvPr id="10" name="Text 8"/>
          <p:cNvSpPr txBox="1"/>
          <p:nvPr/>
        </p:nvSpPr>
        <p:spPr>
          <a:xfrm>
            <a:off x="822960" y="2240280"/>
            <a:ext cx="4846320" cy="292608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Act Three, in the wood. Adam has been found alive, and Phil decides he cannot come back. Phil calmly tells Cathy to "Take Brian" and "make a game of it". To show Brian what to do, Phil puts a plastic bag over Brian's head; Brian giggles and thinks it is great. Leah begs Phil to stop, but Phil answers that everyone already thinks Adam is dead. Cathy leads Brian away, and Leah is left alone with the silent Phil, pleading.</a:t>
            </a:r>
            <a:endParaRPr lang="en-US" sz="1550" dirty="0"/>
          </a:p>
        </p:txBody>
      </p:sp>
      <p:sp>
        <p:nvSpPr>
          <p:cNvPr id="11" name="Text 9"/>
          <p:cNvSpPr txBox="1"/>
          <p:nvPr/>
        </p:nvSpPr>
        <p:spPr>
          <a:xfrm>
            <a:off x="822960" y="5212080"/>
            <a:ext cx="4846320" cy="868680"/>
          </a:xfrm>
          <a:prstGeom prst="rect">
            <a:avLst/>
          </a:prstGeom>
          <a:noFill/>
          <a:ln/>
        </p:spPr>
        <p:txBody>
          <a:bodyPr wrap="square" lIns="0" tIns="0" rIns="0" bIns="0" rtlCol="0" anchor="t"/>
          <a:lstStyle/>
          <a:p>
            <a:pPr marL="0" indent="0">
              <a:buNone/>
            </a:pPr>
            <a:r>
              <a:rPr lang="en-US" sz="1350" b="1" dirty="0">
                <a:solidFill>
                  <a:srgbClr val="5A5A5A"/>
                </a:solidFill>
                <a:latin typeface="Calibri" pitchFamily="34" charset="0"/>
                <a:ea typeface="Calibri" pitchFamily="34" charset="-122"/>
                <a:cs typeface="Calibri" pitchFamily="34" charset="-120"/>
              </a:rPr>
              <a:t>Who's on stage: </a:t>
            </a:r>
            <a:r>
              <a:rPr lang="en-US" sz="1350" dirty="0">
                <a:solidFill>
                  <a:srgbClr val="5A5A5A"/>
                </a:solidFill>
                <a:latin typeface="Calibri" pitchFamily="34" charset="0"/>
                <a:ea typeface="Calibri" pitchFamily="34" charset="-122"/>
                <a:cs typeface="Calibri" pitchFamily="34" charset="-120"/>
              </a:rPr>
              <a:t>Phil (calm, in total control) · Cathy (willing, excited) · Brian (thrilled, doesn't understand) · Leah (desperate, ignored)</a:t>
            </a:r>
            <a:endParaRPr lang="en-US" sz="1350" dirty="0"/>
          </a:p>
        </p:txBody>
      </p:sp>
      <p:sp>
        <p:nvSpPr>
          <p:cNvPr id="12" name="Shape 10"/>
          <p:cNvSpPr/>
          <p:nvPr/>
        </p:nvSpPr>
        <p:spPr>
          <a:xfrm>
            <a:off x="6126480" y="1645920"/>
            <a:ext cx="5486400" cy="1005840"/>
          </a:xfrm>
          <a:prstGeom prst="roundRect">
            <a:avLst>
              <a:gd name="adj" fmla="val 7273"/>
            </a:avLst>
          </a:prstGeom>
          <a:solidFill>
            <a:srgbClr val="2B2B2B"/>
          </a:solidFill>
          <a:ln w="9525">
            <a:solidFill>
              <a:srgbClr val="2B2B2B"/>
            </a:solidFill>
            <a:prstDash val="solid"/>
          </a:ln>
        </p:spPr>
        <p:txBody>
          <a:bodyPr/>
          <a:lstStyle/>
          <a:p>
            <a:endParaRPr lang="en-GB"/>
          </a:p>
        </p:txBody>
      </p:sp>
      <p:sp>
        <p:nvSpPr>
          <p:cNvPr id="13" name="Shape 11"/>
          <p:cNvSpPr/>
          <p:nvPr/>
        </p:nvSpPr>
        <p:spPr>
          <a:xfrm>
            <a:off x="6355080" y="1874520"/>
            <a:ext cx="548640" cy="548640"/>
          </a:xfrm>
          <a:prstGeom prst="ellipse">
            <a:avLst/>
          </a:prstGeom>
          <a:solidFill>
            <a:srgbClr val="C9A24B"/>
          </a:solidFill>
          <a:ln w="12700">
            <a:solidFill>
              <a:srgbClr val="C9A24B"/>
            </a:solidFill>
            <a:prstDash val="solid"/>
          </a:ln>
        </p:spPr>
        <p:txBody>
          <a:bodyPr/>
          <a:lstStyle/>
          <a:p>
            <a:endParaRPr lang="en-GB"/>
          </a:p>
        </p:txBody>
      </p:sp>
      <p:sp>
        <p:nvSpPr>
          <p:cNvPr id="14" name="Text 12"/>
          <p:cNvSpPr txBox="1"/>
          <p:nvPr/>
        </p:nvSpPr>
        <p:spPr>
          <a:xfrm>
            <a:off x="6355080" y="1874520"/>
            <a:ext cx="548640" cy="548640"/>
          </a:xfrm>
          <a:prstGeom prst="rect">
            <a:avLst/>
          </a:prstGeom>
          <a:noFill/>
          <a:ln/>
        </p:spPr>
        <p:txBody>
          <a:bodyPr wrap="square" lIns="0" tIns="0" rIns="0" bIns="0" rtlCol="0" anchor="ctr"/>
          <a:lstStyle/>
          <a:p>
            <a:pPr marL="0" indent="0" algn="ctr">
              <a:buNone/>
            </a:pPr>
            <a:r>
              <a:rPr lang="en-US" sz="1800" b="1" dirty="0">
                <a:solidFill>
                  <a:srgbClr val="2B2B2B"/>
                </a:solidFill>
                <a:latin typeface="Cambria" pitchFamily="34" charset="0"/>
                <a:ea typeface="Cambria" pitchFamily="34" charset="-122"/>
                <a:cs typeface="Cambria" pitchFamily="34" charset="-120"/>
              </a:rPr>
              <a:t>1</a:t>
            </a:r>
            <a:endParaRPr lang="en-US" sz="1800" dirty="0"/>
          </a:p>
        </p:txBody>
      </p:sp>
      <p:sp>
        <p:nvSpPr>
          <p:cNvPr id="15" name="Text 13"/>
          <p:cNvSpPr txBox="1"/>
          <p:nvPr/>
        </p:nvSpPr>
        <p:spPr>
          <a:xfrm>
            <a:off x="7086600" y="1645920"/>
            <a:ext cx="4389120" cy="1005840"/>
          </a:xfrm>
          <a:prstGeom prst="rect">
            <a:avLst/>
          </a:prstGeom>
          <a:noFill/>
          <a:ln/>
        </p:spPr>
        <p:txBody>
          <a:bodyPr wrap="square" lIns="0" tIns="0" rIns="0" bIns="0" rtlCol="0" anchor="ctr"/>
          <a:lstStyle/>
          <a:p>
            <a:pPr marL="0" indent="0">
              <a:buNone/>
            </a:pPr>
            <a:r>
              <a:rPr lang="en-US" sz="1500" b="1" dirty="0">
                <a:solidFill>
                  <a:srgbClr val="C9A24B"/>
                </a:solidFill>
                <a:latin typeface="Calibri" pitchFamily="34" charset="0"/>
                <a:ea typeface="Calibri" pitchFamily="34" charset="-122"/>
                <a:cs typeface="Calibri" pitchFamily="34" charset="-120"/>
              </a:rPr>
              <a:t>Phil's orders</a:t>
            </a:r>
            <a:endParaRPr lang="en-US" sz="1500" dirty="0"/>
          </a:p>
          <a:p>
            <a:pPr marL="0" indent="0">
              <a:buNone/>
            </a:pPr>
            <a:r>
              <a:rPr lang="en-US" sz="1300" dirty="0">
                <a:solidFill>
                  <a:srgbClr val="FFFFFF"/>
                </a:solidFill>
                <a:latin typeface="Calibri" pitchFamily="34" charset="0"/>
                <a:ea typeface="Calibri" pitchFamily="34" charset="-122"/>
                <a:cs typeface="Calibri" pitchFamily="34" charset="-120"/>
              </a:rPr>
              <a:t>"Take Brian." A murder turned into a game.</a:t>
            </a:r>
            <a:endParaRPr lang="en-US" sz="1500" dirty="0"/>
          </a:p>
        </p:txBody>
      </p:sp>
      <p:sp>
        <p:nvSpPr>
          <p:cNvPr id="16" name="Shape 14"/>
          <p:cNvSpPr/>
          <p:nvPr/>
        </p:nvSpPr>
        <p:spPr>
          <a:xfrm>
            <a:off x="6126480" y="2807208"/>
            <a:ext cx="5486400" cy="1005840"/>
          </a:xfrm>
          <a:prstGeom prst="roundRect">
            <a:avLst>
              <a:gd name="adj" fmla="val 7273"/>
            </a:avLst>
          </a:prstGeom>
          <a:solidFill>
            <a:srgbClr val="2B2B2B"/>
          </a:solidFill>
          <a:ln w="9525">
            <a:solidFill>
              <a:srgbClr val="2B2B2B"/>
            </a:solidFill>
            <a:prstDash val="solid"/>
          </a:ln>
        </p:spPr>
        <p:txBody>
          <a:bodyPr/>
          <a:lstStyle/>
          <a:p>
            <a:endParaRPr lang="en-GB"/>
          </a:p>
        </p:txBody>
      </p:sp>
      <p:sp>
        <p:nvSpPr>
          <p:cNvPr id="17" name="Shape 15"/>
          <p:cNvSpPr/>
          <p:nvPr/>
        </p:nvSpPr>
        <p:spPr>
          <a:xfrm>
            <a:off x="6355080" y="3035808"/>
            <a:ext cx="548640" cy="548640"/>
          </a:xfrm>
          <a:prstGeom prst="ellipse">
            <a:avLst/>
          </a:prstGeom>
          <a:solidFill>
            <a:srgbClr val="C9A24B"/>
          </a:solidFill>
          <a:ln w="12700">
            <a:solidFill>
              <a:srgbClr val="C9A24B"/>
            </a:solidFill>
            <a:prstDash val="solid"/>
          </a:ln>
        </p:spPr>
        <p:txBody>
          <a:bodyPr/>
          <a:lstStyle/>
          <a:p>
            <a:endParaRPr lang="en-GB"/>
          </a:p>
        </p:txBody>
      </p:sp>
      <p:sp>
        <p:nvSpPr>
          <p:cNvPr id="18" name="Text 16"/>
          <p:cNvSpPr txBox="1"/>
          <p:nvPr/>
        </p:nvSpPr>
        <p:spPr>
          <a:xfrm>
            <a:off x="6355080" y="3035808"/>
            <a:ext cx="548640" cy="548640"/>
          </a:xfrm>
          <a:prstGeom prst="rect">
            <a:avLst/>
          </a:prstGeom>
          <a:noFill/>
          <a:ln/>
        </p:spPr>
        <p:txBody>
          <a:bodyPr wrap="square" lIns="0" tIns="0" rIns="0" bIns="0" rtlCol="0" anchor="ctr"/>
          <a:lstStyle/>
          <a:p>
            <a:pPr marL="0" indent="0" algn="ctr">
              <a:buNone/>
            </a:pPr>
            <a:r>
              <a:rPr lang="en-US" sz="1800" b="1" dirty="0">
                <a:solidFill>
                  <a:srgbClr val="2B2B2B"/>
                </a:solidFill>
                <a:latin typeface="Cambria" pitchFamily="34" charset="0"/>
                <a:ea typeface="Cambria" pitchFamily="34" charset="-122"/>
                <a:cs typeface="Cambria" pitchFamily="34" charset="-120"/>
              </a:rPr>
              <a:t>2</a:t>
            </a:r>
            <a:endParaRPr lang="en-US" sz="1800" dirty="0"/>
          </a:p>
        </p:txBody>
      </p:sp>
      <p:sp>
        <p:nvSpPr>
          <p:cNvPr id="19" name="Text 17"/>
          <p:cNvSpPr txBox="1"/>
          <p:nvPr/>
        </p:nvSpPr>
        <p:spPr>
          <a:xfrm>
            <a:off x="7086600" y="2807208"/>
            <a:ext cx="4389120" cy="1005840"/>
          </a:xfrm>
          <a:prstGeom prst="rect">
            <a:avLst/>
          </a:prstGeom>
          <a:noFill/>
          <a:ln/>
        </p:spPr>
        <p:txBody>
          <a:bodyPr wrap="square" lIns="0" tIns="0" rIns="0" bIns="0" rtlCol="0" anchor="ctr"/>
          <a:lstStyle/>
          <a:p>
            <a:pPr marL="0" indent="0">
              <a:buNone/>
            </a:pPr>
            <a:r>
              <a:rPr lang="en-US" sz="1500" b="1" dirty="0">
                <a:solidFill>
                  <a:srgbClr val="C9A24B"/>
                </a:solidFill>
                <a:latin typeface="Calibri" pitchFamily="34" charset="0"/>
                <a:ea typeface="Calibri" pitchFamily="34" charset="-122"/>
                <a:cs typeface="Calibri" pitchFamily="34" charset="-120"/>
              </a:rPr>
              <a:t>The bag experiment</a:t>
            </a:r>
            <a:endParaRPr lang="en-US" sz="1500" dirty="0"/>
          </a:p>
          <a:p>
            <a:pPr marL="0" indent="0">
              <a:buNone/>
            </a:pPr>
            <a:r>
              <a:rPr lang="en-US" sz="1300" dirty="0">
                <a:solidFill>
                  <a:srgbClr val="FFFFFF"/>
                </a:solidFill>
                <a:latin typeface="Calibri" pitchFamily="34" charset="0"/>
                <a:ea typeface="Calibri" pitchFamily="34" charset="-122"/>
                <a:cs typeface="Calibri" pitchFamily="34" charset="-120"/>
              </a:rPr>
              <a:t>Brian giggles, breathing the plastic.</a:t>
            </a:r>
            <a:endParaRPr lang="en-US" sz="1500" dirty="0"/>
          </a:p>
        </p:txBody>
      </p:sp>
      <p:sp>
        <p:nvSpPr>
          <p:cNvPr id="20" name="Shape 18"/>
          <p:cNvSpPr/>
          <p:nvPr/>
        </p:nvSpPr>
        <p:spPr>
          <a:xfrm>
            <a:off x="6126480" y="3968496"/>
            <a:ext cx="5486400" cy="1005840"/>
          </a:xfrm>
          <a:prstGeom prst="roundRect">
            <a:avLst>
              <a:gd name="adj" fmla="val 7273"/>
            </a:avLst>
          </a:prstGeom>
          <a:solidFill>
            <a:srgbClr val="2B2B2B"/>
          </a:solidFill>
          <a:ln w="9525">
            <a:solidFill>
              <a:srgbClr val="2B2B2B"/>
            </a:solidFill>
            <a:prstDash val="solid"/>
          </a:ln>
        </p:spPr>
        <p:txBody>
          <a:bodyPr/>
          <a:lstStyle/>
          <a:p>
            <a:endParaRPr lang="en-GB"/>
          </a:p>
        </p:txBody>
      </p:sp>
      <p:sp>
        <p:nvSpPr>
          <p:cNvPr id="21" name="Shape 19"/>
          <p:cNvSpPr/>
          <p:nvPr/>
        </p:nvSpPr>
        <p:spPr>
          <a:xfrm>
            <a:off x="6355080" y="4197096"/>
            <a:ext cx="548640" cy="548640"/>
          </a:xfrm>
          <a:prstGeom prst="ellipse">
            <a:avLst/>
          </a:prstGeom>
          <a:solidFill>
            <a:srgbClr val="C9A24B"/>
          </a:solidFill>
          <a:ln w="12700">
            <a:solidFill>
              <a:srgbClr val="C9A24B"/>
            </a:solidFill>
            <a:prstDash val="solid"/>
          </a:ln>
        </p:spPr>
        <p:txBody>
          <a:bodyPr/>
          <a:lstStyle/>
          <a:p>
            <a:endParaRPr lang="en-GB"/>
          </a:p>
        </p:txBody>
      </p:sp>
      <p:sp>
        <p:nvSpPr>
          <p:cNvPr id="22" name="Text 20"/>
          <p:cNvSpPr txBox="1"/>
          <p:nvPr/>
        </p:nvSpPr>
        <p:spPr>
          <a:xfrm>
            <a:off x="6355080" y="4197096"/>
            <a:ext cx="548640" cy="548640"/>
          </a:xfrm>
          <a:prstGeom prst="rect">
            <a:avLst/>
          </a:prstGeom>
          <a:noFill/>
          <a:ln/>
        </p:spPr>
        <p:txBody>
          <a:bodyPr wrap="square" lIns="0" tIns="0" rIns="0" bIns="0" rtlCol="0" anchor="ctr"/>
          <a:lstStyle/>
          <a:p>
            <a:pPr marL="0" indent="0" algn="ctr">
              <a:buNone/>
            </a:pPr>
            <a:r>
              <a:rPr lang="en-US" sz="1800" b="1" dirty="0">
                <a:solidFill>
                  <a:srgbClr val="2B2B2B"/>
                </a:solidFill>
                <a:latin typeface="Cambria" pitchFamily="34" charset="0"/>
                <a:ea typeface="Cambria" pitchFamily="34" charset="-122"/>
                <a:cs typeface="Cambria" pitchFamily="34" charset="-120"/>
              </a:rPr>
              <a:t>3</a:t>
            </a:r>
            <a:endParaRPr lang="en-US" sz="1800" dirty="0"/>
          </a:p>
        </p:txBody>
      </p:sp>
      <p:sp>
        <p:nvSpPr>
          <p:cNvPr id="23" name="Text 21"/>
          <p:cNvSpPr txBox="1"/>
          <p:nvPr/>
        </p:nvSpPr>
        <p:spPr>
          <a:xfrm>
            <a:off x="7086600" y="3968496"/>
            <a:ext cx="4389120" cy="1005840"/>
          </a:xfrm>
          <a:prstGeom prst="rect">
            <a:avLst/>
          </a:prstGeom>
          <a:noFill/>
          <a:ln/>
        </p:spPr>
        <p:txBody>
          <a:bodyPr wrap="square" lIns="0" tIns="0" rIns="0" bIns="0" rtlCol="0" anchor="ctr"/>
          <a:lstStyle/>
          <a:p>
            <a:pPr marL="0" indent="0">
              <a:buNone/>
            </a:pPr>
            <a:r>
              <a:rPr lang="en-US" sz="1500" b="1" dirty="0">
                <a:solidFill>
                  <a:srgbClr val="C9A24B"/>
                </a:solidFill>
                <a:latin typeface="Calibri" pitchFamily="34" charset="0"/>
                <a:ea typeface="Calibri" pitchFamily="34" charset="-122"/>
                <a:cs typeface="Calibri" pitchFamily="34" charset="-120"/>
              </a:rPr>
              <a:t>"He's dead."</a:t>
            </a:r>
            <a:endParaRPr lang="en-US" sz="1500" dirty="0"/>
          </a:p>
          <a:p>
            <a:pPr marL="0" indent="0">
              <a:buNone/>
            </a:pPr>
            <a:r>
              <a:rPr lang="en-US" sz="1300" dirty="0">
                <a:solidFill>
                  <a:srgbClr val="FFFFFF"/>
                </a:solidFill>
                <a:latin typeface="Calibri" pitchFamily="34" charset="0"/>
                <a:ea typeface="Calibri" pitchFamily="34" charset="-122"/>
                <a:cs typeface="Calibri" pitchFamily="34" charset="-120"/>
              </a:rPr>
              <a:t>Everyone thinks so, so what difference will it make?</a:t>
            </a:r>
            <a:endParaRPr lang="en-US" sz="1500" dirty="0"/>
          </a:p>
        </p:txBody>
      </p:sp>
      <p:sp>
        <p:nvSpPr>
          <p:cNvPr id="24" name="Shape 22"/>
          <p:cNvSpPr/>
          <p:nvPr/>
        </p:nvSpPr>
        <p:spPr>
          <a:xfrm>
            <a:off x="6126480" y="5129784"/>
            <a:ext cx="5486400" cy="1005840"/>
          </a:xfrm>
          <a:prstGeom prst="roundRect">
            <a:avLst>
              <a:gd name="adj" fmla="val 7273"/>
            </a:avLst>
          </a:prstGeom>
          <a:solidFill>
            <a:srgbClr val="2B2B2B"/>
          </a:solidFill>
          <a:ln w="9525">
            <a:solidFill>
              <a:srgbClr val="2B2B2B"/>
            </a:solidFill>
            <a:prstDash val="solid"/>
          </a:ln>
        </p:spPr>
        <p:txBody>
          <a:bodyPr/>
          <a:lstStyle/>
          <a:p>
            <a:endParaRPr lang="en-GB"/>
          </a:p>
        </p:txBody>
      </p:sp>
      <p:sp>
        <p:nvSpPr>
          <p:cNvPr id="25" name="Shape 23"/>
          <p:cNvSpPr/>
          <p:nvPr/>
        </p:nvSpPr>
        <p:spPr>
          <a:xfrm>
            <a:off x="6355080" y="5358384"/>
            <a:ext cx="548640" cy="548640"/>
          </a:xfrm>
          <a:prstGeom prst="ellipse">
            <a:avLst/>
          </a:prstGeom>
          <a:solidFill>
            <a:srgbClr val="C9A24B"/>
          </a:solidFill>
          <a:ln w="12700">
            <a:solidFill>
              <a:srgbClr val="C9A24B"/>
            </a:solidFill>
            <a:prstDash val="solid"/>
          </a:ln>
        </p:spPr>
        <p:txBody>
          <a:bodyPr/>
          <a:lstStyle/>
          <a:p>
            <a:endParaRPr lang="en-GB"/>
          </a:p>
        </p:txBody>
      </p:sp>
      <p:sp>
        <p:nvSpPr>
          <p:cNvPr id="26" name="Text 24"/>
          <p:cNvSpPr txBox="1"/>
          <p:nvPr/>
        </p:nvSpPr>
        <p:spPr>
          <a:xfrm>
            <a:off x="6355080" y="5358384"/>
            <a:ext cx="548640" cy="548640"/>
          </a:xfrm>
          <a:prstGeom prst="rect">
            <a:avLst/>
          </a:prstGeom>
          <a:noFill/>
          <a:ln/>
        </p:spPr>
        <p:txBody>
          <a:bodyPr wrap="square" lIns="0" tIns="0" rIns="0" bIns="0" rtlCol="0" anchor="ctr"/>
          <a:lstStyle/>
          <a:p>
            <a:pPr marL="0" indent="0" algn="ctr">
              <a:buNone/>
            </a:pPr>
            <a:r>
              <a:rPr lang="en-US" sz="1800" b="1" dirty="0">
                <a:solidFill>
                  <a:srgbClr val="2B2B2B"/>
                </a:solidFill>
                <a:latin typeface="Cambria" pitchFamily="34" charset="0"/>
                <a:ea typeface="Cambria" pitchFamily="34" charset="-122"/>
                <a:cs typeface="Cambria" pitchFamily="34" charset="-120"/>
              </a:rPr>
              <a:t>4</a:t>
            </a:r>
            <a:endParaRPr lang="en-US" sz="1800" dirty="0"/>
          </a:p>
        </p:txBody>
      </p:sp>
      <p:sp>
        <p:nvSpPr>
          <p:cNvPr id="27" name="Text 25"/>
          <p:cNvSpPr txBox="1"/>
          <p:nvPr/>
        </p:nvSpPr>
        <p:spPr>
          <a:xfrm>
            <a:off x="7086600" y="5129784"/>
            <a:ext cx="4389120" cy="1005840"/>
          </a:xfrm>
          <a:prstGeom prst="rect">
            <a:avLst/>
          </a:prstGeom>
          <a:noFill/>
          <a:ln/>
        </p:spPr>
        <p:txBody>
          <a:bodyPr wrap="square" lIns="0" tIns="0" rIns="0" bIns="0" rtlCol="0" anchor="ctr"/>
          <a:lstStyle/>
          <a:p>
            <a:pPr marL="0" indent="0">
              <a:buNone/>
            </a:pPr>
            <a:r>
              <a:rPr lang="en-US" sz="1500" b="1" dirty="0">
                <a:solidFill>
                  <a:srgbClr val="C9A24B"/>
                </a:solidFill>
                <a:latin typeface="Calibri" pitchFamily="34" charset="0"/>
                <a:ea typeface="Calibri" pitchFamily="34" charset="-122"/>
                <a:cs typeface="Calibri" pitchFamily="34" charset="-120"/>
              </a:rPr>
              <a:t>Leah left alone</a:t>
            </a:r>
            <a:endParaRPr lang="en-US" sz="1500" dirty="0"/>
          </a:p>
          <a:p>
            <a:pPr marL="0" indent="0">
              <a:buNone/>
            </a:pPr>
            <a:r>
              <a:rPr lang="en-US" sz="1300" dirty="0">
                <a:solidFill>
                  <a:srgbClr val="FFFFFF"/>
                </a:solidFill>
                <a:latin typeface="Calibri" pitchFamily="34" charset="0"/>
                <a:ea typeface="Calibri" pitchFamily="34" charset="-122"/>
                <a:cs typeface="Calibri" pitchFamily="34" charset="-120"/>
              </a:rPr>
              <a:t>"Phil? … Please!" Nobody answers.</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2 — WE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Let's Create the Sound of the Wood Together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We do — design</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WE DO  ·  4 MIN</a:t>
            </a:r>
            <a:endParaRPr lang="en-US" sz="1400" dirty="0"/>
          </a:p>
        </p:txBody>
      </p:sp>
      <p:sp>
        <p:nvSpPr>
          <p:cNvPr id="8" name="Shape 6"/>
          <p:cNvSpPr/>
          <p:nvPr/>
        </p:nvSpPr>
        <p:spPr>
          <a:xfrm>
            <a:off x="548640" y="1645920"/>
            <a:ext cx="3931920" cy="777240"/>
          </a:xfrm>
          <a:prstGeom prst="roundRect">
            <a:avLst>
              <a:gd name="adj" fmla="val 9412"/>
            </a:avLst>
          </a:prstGeom>
          <a:solidFill>
            <a:srgbClr val="2B2B2B"/>
          </a:solidFill>
          <a:ln w="9525">
            <a:solidFill>
              <a:srgbClr val="2B2B2B"/>
            </a:solidFill>
            <a:prstDash val="solid"/>
          </a:ln>
        </p:spPr>
        <p:txBody>
          <a:bodyPr/>
          <a:lstStyle/>
          <a:p>
            <a:endParaRPr lang="en-GB"/>
          </a:p>
        </p:txBody>
      </p:sp>
      <p:sp>
        <p:nvSpPr>
          <p:cNvPr id="9" name="Text 7"/>
          <p:cNvSpPr txBox="1"/>
          <p:nvPr/>
        </p:nvSpPr>
        <p:spPr>
          <a:xfrm>
            <a:off x="777240" y="1645920"/>
            <a:ext cx="3566160" cy="777240"/>
          </a:xfrm>
          <a:prstGeom prst="rect">
            <a:avLst/>
          </a:prstGeom>
          <a:noFill/>
          <a:ln/>
        </p:spPr>
        <p:txBody>
          <a:bodyPr wrap="square" lIns="0" tIns="0" rIns="0" bIns="0" rtlCol="0" anchor="ctr"/>
          <a:lstStyle/>
          <a:p>
            <a:pPr marL="0" indent="0">
              <a:buNone/>
            </a:pPr>
            <a:r>
              <a:rPr lang="en-US" sz="1700" b="1" dirty="0">
                <a:solidFill>
                  <a:srgbClr val="C9A24B"/>
                </a:solidFill>
                <a:latin typeface="Cambria" pitchFamily="34" charset="0"/>
                <a:ea typeface="Cambria" pitchFamily="34" charset="-122"/>
                <a:cs typeface="Cambria" pitchFamily="34" charset="-120"/>
              </a:rPr>
              <a:t>Sounds</a:t>
            </a:r>
            <a:endParaRPr lang="en-US" sz="1700" dirty="0"/>
          </a:p>
        </p:txBody>
      </p:sp>
      <p:sp>
        <p:nvSpPr>
          <p:cNvPr id="10" name="Shape 8"/>
          <p:cNvSpPr/>
          <p:nvPr/>
        </p:nvSpPr>
        <p:spPr>
          <a:xfrm>
            <a:off x="4663440" y="1645920"/>
            <a:ext cx="6949440" cy="777240"/>
          </a:xfrm>
          <a:prstGeom prst="roundRect">
            <a:avLst>
              <a:gd name="adj" fmla="val 9412"/>
            </a:avLst>
          </a:prstGeom>
          <a:solidFill>
            <a:srgbClr val="FFFFFF"/>
          </a:solidFill>
          <a:ln w="9525">
            <a:solidFill>
              <a:srgbClr val="FFFFFF"/>
            </a:solidFill>
            <a:prstDash val="solid"/>
          </a:ln>
        </p:spPr>
        <p:txBody>
          <a:bodyPr/>
          <a:lstStyle/>
          <a:p>
            <a:endParaRPr lang="en-GB"/>
          </a:p>
        </p:txBody>
      </p:sp>
      <p:sp>
        <p:nvSpPr>
          <p:cNvPr id="11" name="Text 9"/>
          <p:cNvSpPr txBox="1"/>
          <p:nvPr/>
        </p:nvSpPr>
        <p:spPr>
          <a:xfrm>
            <a:off x="4892040" y="1645920"/>
            <a:ext cx="6492240" cy="777240"/>
          </a:xfrm>
          <a:prstGeom prst="rect">
            <a:avLst/>
          </a:prstGeom>
          <a:noFill/>
          <a:ln/>
        </p:spPr>
        <p:txBody>
          <a:bodyPr wrap="square" lIns="0" tIns="0" rIns="0" bIns="0" rtlCol="0" anchor="ctr"/>
          <a:lstStyle/>
          <a:p>
            <a:pPr marL="0" indent="0">
              <a:buNone/>
            </a:pPr>
            <a:r>
              <a:rPr lang="en-US" sz="1600" i="1" dirty="0">
                <a:solidFill>
                  <a:srgbClr val="5A5A5A"/>
                </a:solidFill>
                <a:latin typeface="Calibri" pitchFamily="34" charset="0"/>
                <a:ea typeface="Calibri" pitchFamily="34" charset="-122"/>
                <a:cs typeface="Calibri" pitchFamily="34" charset="-120"/>
              </a:rPr>
              <a:t>Which sounds tell us we are in a wood?</a:t>
            </a:r>
            <a:endParaRPr lang="en-US" sz="1600" dirty="0"/>
          </a:p>
        </p:txBody>
      </p:sp>
      <p:sp>
        <p:nvSpPr>
          <p:cNvPr id="12" name="Shape 10"/>
          <p:cNvSpPr/>
          <p:nvPr/>
        </p:nvSpPr>
        <p:spPr>
          <a:xfrm>
            <a:off x="548640" y="2560320"/>
            <a:ext cx="3931920" cy="777240"/>
          </a:xfrm>
          <a:prstGeom prst="roundRect">
            <a:avLst>
              <a:gd name="adj" fmla="val 9412"/>
            </a:avLst>
          </a:prstGeom>
          <a:solidFill>
            <a:srgbClr val="2B2B2B"/>
          </a:solidFill>
          <a:ln w="9525">
            <a:solidFill>
              <a:srgbClr val="2B2B2B"/>
            </a:solidFill>
            <a:prstDash val="solid"/>
          </a:ln>
        </p:spPr>
        <p:txBody>
          <a:bodyPr/>
          <a:lstStyle/>
          <a:p>
            <a:endParaRPr lang="en-GB"/>
          </a:p>
        </p:txBody>
      </p:sp>
      <p:sp>
        <p:nvSpPr>
          <p:cNvPr id="13" name="Text 11"/>
          <p:cNvSpPr txBox="1"/>
          <p:nvPr/>
        </p:nvSpPr>
        <p:spPr>
          <a:xfrm>
            <a:off x="777240" y="2560320"/>
            <a:ext cx="3566160" cy="777240"/>
          </a:xfrm>
          <a:prstGeom prst="rect">
            <a:avLst/>
          </a:prstGeom>
          <a:noFill/>
          <a:ln/>
        </p:spPr>
        <p:txBody>
          <a:bodyPr wrap="square" lIns="0" tIns="0" rIns="0" bIns="0" rtlCol="0" anchor="ctr"/>
          <a:lstStyle/>
          <a:p>
            <a:pPr marL="0" indent="0">
              <a:buNone/>
            </a:pPr>
            <a:r>
              <a:rPr lang="en-US" sz="1700" b="1" dirty="0">
                <a:solidFill>
                  <a:srgbClr val="C9A24B"/>
                </a:solidFill>
                <a:latin typeface="Cambria" pitchFamily="34" charset="0"/>
                <a:ea typeface="Cambria" pitchFamily="34" charset="-122"/>
                <a:cs typeface="Cambria" pitchFamily="34" charset="-120"/>
              </a:rPr>
              <a:t>Diegetic or not</a:t>
            </a:r>
            <a:endParaRPr lang="en-US" sz="1700" dirty="0"/>
          </a:p>
        </p:txBody>
      </p:sp>
      <p:sp>
        <p:nvSpPr>
          <p:cNvPr id="14" name="Shape 12"/>
          <p:cNvSpPr/>
          <p:nvPr/>
        </p:nvSpPr>
        <p:spPr>
          <a:xfrm>
            <a:off x="4663440" y="2560320"/>
            <a:ext cx="6949440" cy="777240"/>
          </a:xfrm>
          <a:prstGeom prst="roundRect">
            <a:avLst>
              <a:gd name="adj" fmla="val 9412"/>
            </a:avLst>
          </a:prstGeom>
          <a:solidFill>
            <a:srgbClr val="FFFFFF"/>
          </a:solidFill>
          <a:ln w="9525">
            <a:solidFill>
              <a:srgbClr val="FFFFFF"/>
            </a:solidFill>
            <a:prstDash val="solid"/>
          </a:ln>
        </p:spPr>
        <p:txBody>
          <a:bodyPr/>
          <a:lstStyle/>
          <a:p>
            <a:endParaRPr lang="en-GB"/>
          </a:p>
        </p:txBody>
      </p:sp>
      <p:sp>
        <p:nvSpPr>
          <p:cNvPr id="15" name="Text 13"/>
          <p:cNvSpPr txBox="1"/>
          <p:nvPr/>
        </p:nvSpPr>
        <p:spPr>
          <a:xfrm>
            <a:off x="4892040" y="2560320"/>
            <a:ext cx="6492240" cy="777240"/>
          </a:xfrm>
          <a:prstGeom prst="rect">
            <a:avLst/>
          </a:prstGeom>
          <a:noFill/>
          <a:ln/>
        </p:spPr>
        <p:txBody>
          <a:bodyPr wrap="square" lIns="0" tIns="0" rIns="0" bIns="0" rtlCol="0" anchor="ctr"/>
          <a:lstStyle/>
          <a:p>
            <a:pPr marL="0" indent="0">
              <a:buNone/>
            </a:pPr>
            <a:r>
              <a:rPr lang="en-US" sz="1600" i="1" dirty="0">
                <a:solidFill>
                  <a:srgbClr val="5A5A5A"/>
                </a:solidFill>
                <a:latin typeface="Calibri" pitchFamily="34" charset="0"/>
                <a:ea typeface="Calibri" pitchFamily="34" charset="-122"/>
                <a:cs typeface="Calibri" pitchFamily="34" charset="-120"/>
              </a:rPr>
              <a:t>Can the characters hear it? Why does that matter?</a:t>
            </a:r>
            <a:endParaRPr lang="en-US" sz="1600" dirty="0"/>
          </a:p>
        </p:txBody>
      </p:sp>
      <p:sp>
        <p:nvSpPr>
          <p:cNvPr id="16" name="Shape 14"/>
          <p:cNvSpPr/>
          <p:nvPr/>
        </p:nvSpPr>
        <p:spPr>
          <a:xfrm>
            <a:off x="548640" y="3474720"/>
            <a:ext cx="3931920" cy="777240"/>
          </a:xfrm>
          <a:prstGeom prst="roundRect">
            <a:avLst>
              <a:gd name="adj" fmla="val 9412"/>
            </a:avLst>
          </a:prstGeom>
          <a:solidFill>
            <a:srgbClr val="2B2B2B"/>
          </a:solidFill>
          <a:ln w="9525">
            <a:solidFill>
              <a:srgbClr val="2B2B2B"/>
            </a:solidFill>
            <a:prstDash val="solid"/>
          </a:ln>
        </p:spPr>
        <p:txBody>
          <a:bodyPr/>
          <a:lstStyle/>
          <a:p>
            <a:endParaRPr lang="en-GB"/>
          </a:p>
        </p:txBody>
      </p:sp>
      <p:sp>
        <p:nvSpPr>
          <p:cNvPr id="17" name="Text 15"/>
          <p:cNvSpPr txBox="1"/>
          <p:nvPr/>
        </p:nvSpPr>
        <p:spPr>
          <a:xfrm>
            <a:off x="777240" y="3474720"/>
            <a:ext cx="3566160" cy="777240"/>
          </a:xfrm>
          <a:prstGeom prst="rect">
            <a:avLst/>
          </a:prstGeom>
          <a:noFill/>
          <a:ln/>
        </p:spPr>
        <p:txBody>
          <a:bodyPr wrap="square" lIns="0" tIns="0" rIns="0" bIns="0" rtlCol="0" anchor="ctr"/>
          <a:lstStyle/>
          <a:p>
            <a:pPr marL="0" indent="0">
              <a:buNone/>
            </a:pPr>
            <a:r>
              <a:rPr lang="en-US" sz="1700" b="1" dirty="0">
                <a:solidFill>
                  <a:srgbClr val="C9A24B"/>
                </a:solidFill>
                <a:latin typeface="Cambria" pitchFamily="34" charset="0"/>
                <a:ea typeface="Cambria" pitchFamily="34" charset="-122"/>
                <a:cs typeface="Cambria" pitchFamily="34" charset="-120"/>
              </a:rPr>
              <a:t>Volume / pitch</a:t>
            </a:r>
            <a:endParaRPr lang="en-US" sz="1700" dirty="0"/>
          </a:p>
        </p:txBody>
      </p:sp>
      <p:sp>
        <p:nvSpPr>
          <p:cNvPr id="18" name="Shape 16"/>
          <p:cNvSpPr/>
          <p:nvPr/>
        </p:nvSpPr>
        <p:spPr>
          <a:xfrm>
            <a:off x="4663440" y="3474720"/>
            <a:ext cx="6949440" cy="777240"/>
          </a:xfrm>
          <a:prstGeom prst="roundRect">
            <a:avLst>
              <a:gd name="adj" fmla="val 9412"/>
            </a:avLst>
          </a:prstGeom>
          <a:solidFill>
            <a:srgbClr val="FFFFFF"/>
          </a:solidFill>
          <a:ln w="9525">
            <a:solidFill>
              <a:srgbClr val="FFFFFF"/>
            </a:solidFill>
            <a:prstDash val="solid"/>
          </a:ln>
        </p:spPr>
        <p:txBody>
          <a:bodyPr/>
          <a:lstStyle/>
          <a:p>
            <a:endParaRPr lang="en-GB"/>
          </a:p>
        </p:txBody>
      </p:sp>
      <p:sp>
        <p:nvSpPr>
          <p:cNvPr id="19" name="Text 17"/>
          <p:cNvSpPr txBox="1"/>
          <p:nvPr/>
        </p:nvSpPr>
        <p:spPr>
          <a:xfrm>
            <a:off x="4892040" y="3474720"/>
            <a:ext cx="6492240" cy="777240"/>
          </a:xfrm>
          <a:prstGeom prst="rect">
            <a:avLst/>
          </a:prstGeom>
          <a:noFill/>
          <a:ln/>
        </p:spPr>
        <p:txBody>
          <a:bodyPr wrap="square" lIns="0" tIns="0" rIns="0" bIns="0" rtlCol="0" anchor="ctr"/>
          <a:lstStyle/>
          <a:p>
            <a:pPr marL="0" indent="0">
              <a:buNone/>
            </a:pPr>
            <a:r>
              <a:rPr lang="en-US" sz="1600" i="1" dirty="0">
                <a:solidFill>
                  <a:srgbClr val="5A5A5A"/>
                </a:solidFill>
                <a:latin typeface="Calibri" pitchFamily="34" charset="0"/>
                <a:ea typeface="Calibri" pitchFamily="34" charset="-122"/>
                <a:cs typeface="Calibri" pitchFamily="34" charset="-120"/>
              </a:rPr>
              <a:t>How loud? How high or low?</a:t>
            </a:r>
            <a:endParaRPr lang="en-US" sz="1600" dirty="0"/>
          </a:p>
        </p:txBody>
      </p:sp>
      <p:sp>
        <p:nvSpPr>
          <p:cNvPr id="20" name="Shape 18"/>
          <p:cNvSpPr/>
          <p:nvPr/>
        </p:nvSpPr>
        <p:spPr>
          <a:xfrm>
            <a:off x="548640" y="4389120"/>
            <a:ext cx="3931920" cy="777240"/>
          </a:xfrm>
          <a:prstGeom prst="roundRect">
            <a:avLst>
              <a:gd name="adj" fmla="val 9412"/>
            </a:avLst>
          </a:prstGeom>
          <a:solidFill>
            <a:srgbClr val="2B2B2B"/>
          </a:solidFill>
          <a:ln w="9525">
            <a:solidFill>
              <a:srgbClr val="2B2B2B"/>
            </a:solidFill>
            <a:prstDash val="solid"/>
          </a:ln>
        </p:spPr>
        <p:txBody>
          <a:bodyPr/>
          <a:lstStyle/>
          <a:p>
            <a:endParaRPr lang="en-GB"/>
          </a:p>
        </p:txBody>
      </p:sp>
      <p:sp>
        <p:nvSpPr>
          <p:cNvPr id="21" name="Text 19"/>
          <p:cNvSpPr txBox="1"/>
          <p:nvPr/>
        </p:nvSpPr>
        <p:spPr>
          <a:xfrm>
            <a:off x="777240" y="4389120"/>
            <a:ext cx="3566160" cy="777240"/>
          </a:xfrm>
          <a:prstGeom prst="rect">
            <a:avLst/>
          </a:prstGeom>
          <a:noFill/>
          <a:ln/>
        </p:spPr>
        <p:txBody>
          <a:bodyPr wrap="square" lIns="0" tIns="0" rIns="0" bIns="0" rtlCol="0" anchor="ctr"/>
          <a:lstStyle/>
          <a:p>
            <a:pPr marL="0" indent="0">
              <a:buNone/>
            </a:pPr>
            <a:r>
              <a:rPr lang="en-US" sz="1700" b="1" dirty="0">
                <a:solidFill>
                  <a:srgbClr val="C9A24B"/>
                </a:solidFill>
                <a:latin typeface="Cambria" pitchFamily="34" charset="0"/>
                <a:ea typeface="Cambria" pitchFamily="34" charset="-122"/>
                <a:cs typeface="Cambria" pitchFamily="34" charset="-120"/>
              </a:rPr>
              <a:t>Direction / transition</a:t>
            </a:r>
            <a:endParaRPr lang="en-US" sz="1700" dirty="0"/>
          </a:p>
        </p:txBody>
      </p:sp>
      <p:sp>
        <p:nvSpPr>
          <p:cNvPr id="22" name="Shape 20"/>
          <p:cNvSpPr/>
          <p:nvPr/>
        </p:nvSpPr>
        <p:spPr>
          <a:xfrm>
            <a:off x="4663440" y="4389120"/>
            <a:ext cx="6949440" cy="777240"/>
          </a:xfrm>
          <a:prstGeom prst="roundRect">
            <a:avLst>
              <a:gd name="adj" fmla="val 9412"/>
            </a:avLst>
          </a:prstGeom>
          <a:solidFill>
            <a:srgbClr val="FFFFFF"/>
          </a:solidFill>
          <a:ln w="9525">
            <a:solidFill>
              <a:srgbClr val="FFFFFF"/>
            </a:solidFill>
            <a:prstDash val="solid"/>
          </a:ln>
        </p:spPr>
        <p:txBody>
          <a:bodyPr/>
          <a:lstStyle/>
          <a:p>
            <a:endParaRPr lang="en-GB"/>
          </a:p>
        </p:txBody>
      </p:sp>
      <p:sp>
        <p:nvSpPr>
          <p:cNvPr id="23" name="Text 21"/>
          <p:cNvSpPr txBox="1"/>
          <p:nvPr/>
        </p:nvSpPr>
        <p:spPr>
          <a:xfrm>
            <a:off x="4892040" y="4389120"/>
            <a:ext cx="6492240" cy="777240"/>
          </a:xfrm>
          <a:prstGeom prst="rect">
            <a:avLst/>
          </a:prstGeom>
          <a:noFill/>
          <a:ln/>
        </p:spPr>
        <p:txBody>
          <a:bodyPr wrap="square" lIns="0" tIns="0" rIns="0" bIns="0" rtlCol="0" anchor="ctr"/>
          <a:lstStyle/>
          <a:p>
            <a:pPr marL="0" indent="0">
              <a:buNone/>
            </a:pPr>
            <a:r>
              <a:rPr lang="en-US" sz="1600" i="1" dirty="0">
                <a:solidFill>
                  <a:srgbClr val="5A5A5A"/>
                </a:solidFill>
                <a:latin typeface="Calibri" pitchFamily="34" charset="0"/>
                <a:ea typeface="Calibri" pitchFamily="34" charset="-122"/>
                <a:cs typeface="Calibri" pitchFamily="34" charset="-120"/>
              </a:rPr>
              <a:t>Where do the speakers go? How do we get here from the street?</a:t>
            </a:r>
            <a:endParaRPr lang="en-US" sz="1600" dirty="0"/>
          </a:p>
        </p:txBody>
      </p:sp>
      <p:sp>
        <p:nvSpPr>
          <p:cNvPr id="24" name="Shape 22"/>
          <p:cNvSpPr/>
          <p:nvPr/>
        </p:nvSpPr>
        <p:spPr>
          <a:xfrm>
            <a:off x="548640" y="5303520"/>
            <a:ext cx="3931920" cy="777240"/>
          </a:xfrm>
          <a:prstGeom prst="roundRect">
            <a:avLst>
              <a:gd name="adj" fmla="val 9412"/>
            </a:avLst>
          </a:prstGeom>
          <a:solidFill>
            <a:srgbClr val="2B2B2B"/>
          </a:solidFill>
          <a:ln w="9525">
            <a:solidFill>
              <a:srgbClr val="2B2B2B"/>
            </a:solidFill>
            <a:prstDash val="solid"/>
          </a:ln>
        </p:spPr>
        <p:txBody>
          <a:bodyPr/>
          <a:lstStyle/>
          <a:p>
            <a:endParaRPr lang="en-GB"/>
          </a:p>
        </p:txBody>
      </p:sp>
      <p:sp>
        <p:nvSpPr>
          <p:cNvPr id="25" name="Text 23"/>
          <p:cNvSpPr txBox="1"/>
          <p:nvPr/>
        </p:nvSpPr>
        <p:spPr>
          <a:xfrm>
            <a:off x="777240" y="5303520"/>
            <a:ext cx="3566160" cy="777240"/>
          </a:xfrm>
          <a:prstGeom prst="rect">
            <a:avLst/>
          </a:prstGeom>
          <a:noFill/>
          <a:ln/>
        </p:spPr>
        <p:txBody>
          <a:bodyPr wrap="square" lIns="0" tIns="0" rIns="0" bIns="0" rtlCol="0" anchor="ctr"/>
          <a:lstStyle/>
          <a:p>
            <a:pPr marL="0" indent="0">
              <a:buNone/>
            </a:pPr>
            <a:r>
              <a:rPr lang="en-US" sz="1700" b="1" dirty="0">
                <a:solidFill>
                  <a:srgbClr val="C9A24B"/>
                </a:solidFill>
                <a:latin typeface="Cambria" pitchFamily="34" charset="0"/>
                <a:ea typeface="Cambria" pitchFamily="34" charset="-122"/>
                <a:cs typeface="Cambria" pitchFamily="34" charset="-120"/>
              </a:rPr>
              <a:t>Effect</a:t>
            </a:r>
            <a:endParaRPr lang="en-US" sz="1700" dirty="0"/>
          </a:p>
        </p:txBody>
      </p:sp>
      <p:sp>
        <p:nvSpPr>
          <p:cNvPr id="26" name="Shape 24"/>
          <p:cNvSpPr/>
          <p:nvPr/>
        </p:nvSpPr>
        <p:spPr>
          <a:xfrm>
            <a:off x="4663440" y="5303520"/>
            <a:ext cx="6949440" cy="777240"/>
          </a:xfrm>
          <a:prstGeom prst="roundRect">
            <a:avLst>
              <a:gd name="adj" fmla="val 9412"/>
            </a:avLst>
          </a:prstGeom>
          <a:solidFill>
            <a:srgbClr val="FFFFFF"/>
          </a:solidFill>
          <a:ln w="9525">
            <a:solidFill>
              <a:srgbClr val="FFFFFF"/>
            </a:solidFill>
            <a:prstDash val="solid"/>
          </a:ln>
        </p:spPr>
        <p:txBody>
          <a:bodyPr/>
          <a:lstStyle/>
          <a:p>
            <a:endParaRPr lang="en-GB"/>
          </a:p>
        </p:txBody>
      </p:sp>
      <p:sp>
        <p:nvSpPr>
          <p:cNvPr id="27" name="Text 25"/>
          <p:cNvSpPr txBox="1"/>
          <p:nvPr/>
        </p:nvSpPr>
        <p:spPr>
          <a:xfrm>
            <a:off x="4892040" y="5303520"/>
            <a:ext cx="6492240" cy="777240"/>
          </a:xfrm>
          <a:prstGeom prst="rect">
            <a:avLst/>
          </a:prstGeom>
          <a:noFill/>
          <a:ln/>
        </p:spPr>
        <p:txBody>
          <a:bodyPr wrap="square" lIns="0" tIns="0" rIns="0" bIns="0" rtlCol="0" anchor="ctr"/>
          <a:lstStyle/>
          <a:p>
            <a:pPr marL="0" indent="0">
              <a:buNone/>
            </a:pPr>
            <a:r>
              <a:rPr lang="en-US" sz="1600" i="1" dirty="0">
                <a:solidFill>
                  <a:srgbClr val="5A5A5A"/>
                </a:solidFill>
                <a:latin typeface="Calibri" pitchFamily="34" charset="0"/>
                <a:ea typeface="Calibri" pitchFamily="34" charset="-122"/>
                <a:cs typeface="Calibri" pitchFamily="34" charset="-120"/>
              </a:rPr>
              <a:t>What should the audience feel?</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2 — YOU DO — TASK 1</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Sound Design Grid: Four Moments (pp. 96–97)</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Task 1</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YOU DO  ·  9 MIN</a:t>
            </a:r>
            <a:endParaRPr lang="en-US" sz="1400" dirty="0"/>
          </a:p>
        </p:txBody>
      </p:sp>
      <p:sp>
        <p:nvSpPr>
          <p:cNvPr id="8" name="Shape 6"/>
          <p:cNvSpPr/>
          <p:nvPr/>
        </p:nvSpPr>
        <p:spPr>
          <a:xfrm>
            <a:off x="548640" y="1645920"/>
            <a:ext cx="1600200" cy="548640"/>
          </a:xfrm>
          <a:prstGeom prst="rect">
            <a:avLst/>
          </a:prstGeom>
          <a:solidFill>
            <a:srgbClr val="2B2B2B"/>
          </a:solidFill>
          <a:ln w="12700">
            <a:solidFill>
              <a:srgbClr val="2B2B2B"/>
            </a:solidFill>
            <a:prstDash val="solid"/>
          </a:ln>
        </p:spPr>
        <p:txBody>
          <a:bodyPr/>
          <a:lstStyle/>
          <a:p>
            <a:endParaRPr lang="en-GB"/>
          </a:p>
        </p:txBody>
      </p:sp>
      <p:sp>
        <p:nvSpPr>
          <p:cNvPr id="9" name="Text 7"/>
          <p:cNvSpPr txBox="1"/>
          <p:nvPr/>
        </p:nvSpPr>
        <p:spPr>
          <a:xfrm>
            <a:off x="640080" y="1645920"/>
            <a:ext cx="1417320" cy="548640"/>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Moment</a:t>
            </a:r>
            <a:endParaRPr lang="en-US" sz="1250" dirty="0"/>
          </a:p>
        </p:txBody>
      </p:sp>
      <p:sp>
        <p:nvSpPr>
          <p:cNvPr id="10" name="Shape 8"/>
          <p:cNvSpPr/>
          <p:nvPr/>
        </p:nvSpPr>
        <p:spPr>
          <a:xfrm>
            <a:off x="2194560" y="1645920"/>
            <a:ext cx="1524000" cy="548640"/>
          </a:xfrm>
          <a:prstGeom prst="rect">
            <a:avLst/>
          </a:prstGeom>
          <a:solidFill>
            <a:srgbClr val="2B2B2B"/>
          </a:solidFill>
          <a:ln w="12700">
            <a:solidFill>
              <a:srgbClr val="2B2B2B"/>
            </a:solidFill>
            <a:prstDash val="solid"/>
          </a:ln>
        </p:spPr>
        <p:txBody>
          <a:bodyPr/>
          <a:lstStyle/>
          <a:p>
            <a:endParaRPr lang="en-GB"/>
          </a:p>
        </p:txBody>
      </p:sp>
      <p:sp>
        <p:nvSpPr>
          <p:cNvPr id="11" name="Text 9"/>
          <p:cNvSpPr txBox="1"/>
          <p:nvPr/>
        </p:nvSpPr>
        <p:spPr>
          <a:xfrm>
            <a:off x="2286000" y="1645920"/>
            <a:ext cx="1341120" cy="548640"/>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Sound(s)</a:t>
            </a:r>
            <a:endParaRPr lang="en-US" sz="1250" dirty="0"/>
          </a:p>
        </p:txBody>
      </p:sp>
      <p:sp>
        <p:nvSpPr>
          <p:cNvPr id="12" name="Shape 10"/>
          <p:cNvSpPr/>
          <p:nvPr/>
        </p:nvSpPr>
        <p:spPr>
          <a:xfrm>
            <a:off x="3764280" y="1645920"/>
            <a:ext cx="1524000" cy="548640"/>
          </a:xfrm>
          <a:prstGeom prst="rect">
            <a:avLst/>
          </a:prstGeom>
          <a:solidFill>
            <a:srgbClr val="2B2B2B"/>
          </a:solidFill>
          <a:ln w="12700">
            <a:solidFill>
              <a:srgbClr val="2B2B2B"/>
            </a:solidFill>
            <a:prstDash val="solid"/>
          </a:ln>
        </p:spPr>
        <p:txBody>
          <a:bodyPr/>
          <a:lstStyle/>
          <a:p>
            <a:endParaRPr lang="en-GB"/>
          </a:p>
        </p:txBody>
      </p:sp>
      <p:sp>
        <p:nvSpPr>
          <p:cNvPr id="13" name="Text 11"/>
          <p:cNvSpPr txBox="1"/>
          <p:nvPr/>
        </p:nvSpPr>
        <p:spPr>
          <a:xfrm>
            <a:off x="3855720" y="1645920"/>
            <a:ext cx="1341120" cy="548640"/>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Live or recorded?</a:t>
            </a:r>
            <a:endParaRPr lang="en-US" sz="1250" dirty="0"/>
          </a:p>
        </p:txBody>
      </p:sp>
      <p:sp>
        <p:nvSpPr>
          <p:cNvPr id="14" name="Shape 12"/>
          <p:cNvSpPr/>
          <p:nvPr/>
        </p:nvSpPr>
        <p:spPr>
          <a:xfrm>
            <a:off x="5334000" y="1645920"/>
            <a:ext cx="1524000" cy="548640"/>
          </a:xfrm>
          <a:prstGeom prst="rect">
            <a:avLst/>
          </a:prstGeom>
          <a:solidFill>
            <a:srgbClr val="2B2B2B"/>
          </a:solidFill>
          <a:ln w="12700">
            <a:solidFill>
              <a:srgbClr val="2B2B2B"/>
            </a:solidFill>
            <a:prstDash val="solid"/>
          </a:ln>
        </p:spPr>
        <p:txBody>
          <a:bodyPr/>
          <a:lstStyle/>
          <a:p>
            <a:endParaRPr lang="en-GB"/>
          </a:p>
        </p:txBody>
      </p:sp>
      <p:sp>
        <p:nvSpPr>
          <p:cNvPr id="15" name="Text 13"/>
          <p:cNvSpPr txBox="1"/>
          <p:nvPr/>
        </p:nvSpPr>
        <p:spPr>
          <a:xfrm>
            <a:off x="5425440" y="1645920"/>
            <a:ext cx="1341120" cy="548640"/>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Diegetic?</a:t>
            </a:r>
            <a:endParaRPr lang="en-US" sz="1250" dirty="0"/>
          </a:p>
        </p:txBody>
      </p:sp>
      <p:sp>
        <p:nvSpPr>
          <p:cNvPr id="16" name="Shape 14"/>
          <p:cNvSpPr/>
          <p:nvPr/>
        </p:nvSpPr>
        <p:spPr>
          <a:xfrm>
            <a:off x="6903720" y="1645920"/>
            <a:ext cx="1524000" cy="548640"/>
          </a:xfrm>
          <a:prstGeom prst="rect">
            <a:avLst/>
          </a:prstGeom>
          <a:solidFill>
            <a:srgbClr val="2B2B2B"/>
          </a:solidFill>
          <a:ln w="12700">
            <a:solidFill>
              <a:srgbClr val="2B2B2B"/>
            </a:solidFill>
            <a:prstDash val="solid"/>
          </a:ln>
        </p:spPr>
        <p:txBody>
          <a:bodyPr/>
          <a:lstStyle/>
          <a:p>
            <a:endParaRPr lang="en-GB"/>
          </a:p>
        </p:txBody>
      </p:sp>
      <p:sp>
        <p:nvSpPr>
          <p:cNvPr id="17" name="Text 15"/>
          <p:cNvSpPr txBox="1"/>
          <p:nvPr/>
        </p:nvSpPr>
        <p:spPr>
          <a:xfrm>
            <a:off x="6995160" y="1645920"/>
            <a:ext cx="1341120" cy="548640"/>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Volume / pitch</a:t>
            </a:r>
            <a:endParaRPr lang="en-US" sz="1250" dirty="0"/>
          </a:p>
        </p:txBody>
      </p:sp>
      <p:sp>
        <p:nvSpPr>
          <p:cNvPr id="18" name="Shape 16"/>
          <p:cNvSpPr/>
          <p:nvPr/>
        </p:nvSpPr>
        <p:spPr>
          <a:xfrm>
            <a:off x="8473440" y="1645920"/>
            <a:ext cx="1524000" cy="548640"/>
          </a:xfrm>
          <a:prstGeom prst="rect">
            <a:avLst/>
          </a:prstGeom>
          <a:solidFill>
            <a:srgbClr val="2B2B2B"/>
          </a:solidFill>
          <a:ln w="12700">
            <a:solidFill>
              <a:srgbClr val="2B2B2B"/>
            </a:solidFill>
            <a:prstDash val="solid"/>
          </a:ln>
        </p:spPr>
        <p:txBody>
          <a:bodyPr/>
          <a:lstStyle/>
          <a:p>
            <a:endParaRPr lang="en-GB"/>
          </a:p>
        </p:txBody>
      </p:sp>
      <p:sp>
        <p:nvSpPr>
          <p:cNvPr id="19" name="Text 17"/>
          <p:cNvSpPr txBox="1"/>
          <p:nvPr/>
        </p:nvSpPr>
        <p:spPr>
          <a:xfrm>
            <a:off x="8564880" y="1645920"/>
            <a:ext cx="1341120" cy="548640"/>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Direction / transition</a:t>
            </a:r>
            <a:endParaRPr lang="en-US" sz="1250" dirty="0"/>
          </a:p>
        </p:txBody>
      </p:sp>
      <p:sp>
        <p:nvSpPr>
          <p:cNvPr id="20" name="Shape 18"/>
          <p:cNvSpPr/>
          <p:nvPr/>
        </p:nvSpPr>
        <p:spPr>
          <a:xfrm>
            <a:off x="10043160" y="1645920"/>
            <a:ext cx="1524000" cy="548640"/>
          </a:xfrm>
          <a:prstGeom prst="rect">
            <a:avLst/>
          </a:prstGeom>
          <a:solidFill>
            <a:srgbClr val="2B2B2B"/>
          </a:solidFill>
          <a:ln w="12700">
            <a:solidFill>
              <a:srgbClr val="2B2B2B"/>
            </a:solidFill>
            <a:prstDash val="solid"/>
          </a:ln>
        </p:spPr>
        <p:txBody>
          <a:bodyPr/>
          <a:lstStyle/>
          <a:p>
            <a:endParaRPr lang="en-GB"/>
          </a:p>
        </p:txBody>
      </p:sp>
      <p:sp>
        <p:nvSpPr>
          <p:cNvPr id="21" name="Text 19"/>
          <p:cNvSpPr txBox="1"/>
          <p:nvPr/>
        </p:nvSpPr>
        <p:spPr>
          <a:xfrm>
            <a:off x="10134600" y="1645920"/>
            <a:ext cx="1341120" cy="548640"/>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Effect on the audience</a:t>
            </a:r>
            <a:endParaRPr lang="en-US" sz="1250" dirty="0"/>
          </a:p>
        </p:txBody>
      </p:sp>
      <p:sp>
        <p:nvSpPr>
          <p:cNvPr id="22" name="Shape 20"/>
          <p:cNvSpPr/>
          <p:nvPr/>
        </p:nvSpPr>
        <p:spPr>
          <a:xfrm>
            <a:off x="548640" y="2240280"/>
            <a:ext cx="1600200" cy="777240"/>
          </a:xfrm>
          <a:prstGeom prst="rect">
            <a:avLst/>
          </a:prstGeom>
          <a:solidFill>
            <a:srgbClr val="EDEBE6"/>
          </a:solidFill>
          <a:ln w="9525">
            <a:solidFill>
              <a:srgbClr val="DDD9D2"/>
            </a:solidFill>
            <a:prstDash val="solid"/>
          </a:ln>
        </p:spPr>
        <p:txBody>
          <a:bodyPr/>
          <a:lstStyle/>
          <a:p>
            <a:endParaRPr lang="en-GB"/>
          </a:p>
        </p:txBody>
      </p:sp>
      <p:sp>
        <p:nvSpPr>
          <p:cNvPr id="23" name="Text 21"/>
          <p:cNvSpPr txBox="1"/>
          <p:nvPr/>
        </p:nvSpPr>
        <p:spPr>
          <a:xfrm>
            <a:off x="640080" y="2240280"/>
            <a:ext cx="1417320" cy="777240"/>
          </a:xfrm>
          <a:prstGeom prst="rect">
            <a:avLst/>
          </a:prstGeom>
          <a:noFill/>
          <a:ln/>
        </p:spPr>
        <p:txBody>
          <a:bodyPr wrap="square" lIns="0" tIns="0" rIns="0" bIns="0" rtlCol="0" anchor="ctr"/>
          <a:lstStyle/>
          <a:p>
            <a:pPr marL="0" indent="0">
              <a:buNone/>
            </a:pPr>
            <a:r>
              <a:rPr lang="en-US" sz="1400" b="1" dirty="0">
                <a:solidFill>
                  <a:srgbClr val="990011"/>
                </a:solidFill>
                <a:latin typeface="Cambria" pitchFamily="34" charset="0"/>
                <a:ea typeface="Cambria" pitchFamily="34" charset="-122"/>
                <a:cs typeface="Cambria" pitchFamily="34" charset="-120"/>
              </a:rPr>
              <a:t>1. Phil's orders</a:t>
            </a:r>
            <a:endParaRPr lang="en-US" sz="1400" dirty="0"/>
          </a:p>
        </p:txBody>
      </p:sp>
      <p:sp>
        <p:nvSpPr>
          <p:cNvPr id="24" name="Shape 22"/>
          <p:cNvSpPr/>
          <p:nvPr/>
        </p:nvSpPr>
        <p:spPr>
          <a:xfrm>
            <a:off x="2194560" y="2240280"/>
            <a:ext cx="1524000" cy="777240"/>
          </a:xfrm>
          <a:prstGeom prst="rect">
            <a:avLst/>
          </a:prstGeom>
          <a:solidFill>
            <a:srgbClr val="FFFFFF"/>
          </a:solidFill>
          <a:ln w="9525">
            <a:solidFill>
              <a:srgbClr val="DDD9D2"/>
            </a:solidFill>
            <a:prstDash val="solid"/>
          </a:ln>
        </p:spPr>
        <p:txBody>
          <a:bodyPr/>
          <a:lstStyle/>
          <a:p>
            <a:endParaRPr lang="en-GB"/>
          </a:p>
        </p:txBody>
      </p:sp>
      <p:sp>
        <p:nvSpPr>
          <p:cNvPr id="25" name="Shape 23"/>
          <p:cNvSpPr/>
          <p:nvPr/>
        </p:nvSpPr>
        <p:spPr>
          <a:xfrm>
            <a:off x="3764280" y="2240280"/>
            <a:ext cx="1524000" cy="777240"/>
          </a:xfrm>
          <a:prstGeom prst="rect">
            <a:avLst/>
          </a:prstGeom>
          <a:solidFill>
            <a:srgbClr val="FFFFFF"/>
          </a:solidFill>
          <a:ln w="9525">
            <a:solidFill>
              <a:srgbClr val="DDD9D2"/>
            </a:solidFill>
            <a:prstDash val="solid"/>
          </a:ln>
        </p:spPr>
        <p:txBody>
          <a:bodyPr/>
          <a:lstStyle/>
          <a:p>
            <a:endParaRPr lang="en-GB"/>
          </a:p>
        </p:txBody>
      </p:sp>
      <p:sp>
        <p:nvSpPr>
          <p:cNvPr id="26" name="Shape 24"/>
          <p:cNvSpPr/>
          <p:nvPr/>
        </p:nvSpPr>
        <p:spPr>
          <a:xfrm>
            <a:off x="5334000" y="2240280"/>
            <a:ext cx="1524000" cy="777240"/>
          </a:xfrm>
          <a:prstGeom prst="rect">
            <a:avLst/>
          </a:prstGeom>
          <a:solidFill>
            <a:srgbClr val="FFFFFF"/>
          </a:solidFill>
          <a:ln w="9525">
            <a:solidFill>
              <a:srgbClr val="DDD9D2"/>
            </a:solidFill>
            <a:prstDash val="solid"/>
          </a:ln>
        </p:spPr>
        <p:txBody>
          <a:bodyPr/>
          <a:lstStyle/>
          <a:p>
            <a:endParaRPr lang="en-GB"/>
          </a:p>
        </p:txBody>
      </p:sp>
      <p:sp>
        <p:nvSpPr>
          <p:cNvPr id="27" name="Shape 25"/>
          <p:cNvSpPr/>
          <p:nvPr/>
        </p:nvSpPr>
        <p:spPr>
          <a:xfrm>
            <a:off x="6903720" y="2240280"/>
            <a:ext cx="1524000" cy="777240"/>
          </a:xfrm>
          <a:prstGeom prst="rect">
            <a:avLst/>
          </a:prstGeom>
          <a:solidFill>
            <a:srgbClr val="FFFFFF"/>
          </a:solidFill>
          <a:ln w="9525">
            <a:solidFill>
              <a:srgbClr val="DDD9D2"/>
            </a:solidFill>
            <a:prstDash val="solid"/>
          </a:ln>
        </p:spPr>
        <p:txBody>
          <a:bodyPr/>
          <a:lstStyle/>
          <a:p>
            <a:endParaRPr lang="en-GB"/>
          </a:p>
        </p:txBody>
      </p:sp>
      <p:sp>
        <p:nvSpPr>
          <p:cNvPr id="28" name="Shape 26"/>
          <p:cNvSpPr/>
          <p:nvPr/>
        </p:nvSpPr>
        <p:spPr>
          <a:xfrm>
            <a:off x="8473440" y="2240280"/>
            <a:ext cx="1524000" cy="777240"/>
          </a:xfrm>
          <a:prstGeom prst="rect">
            <a:avLst/>
          </a:prstGeom>
          <a:solidFill>
            <a:srgbClr val="FFFFFF"/>
          </a:solidFill>
          <a:ln w="9525">
            <a:solidFill>
              <a:srgbClr val="DDD9D2"/>
            </a:solidFill>
            <a:prstDash val="solid"/>
          </a:ln>
        </p:spPr>
        <p:txBody>
          <a:bodyPr/>
          <a:lstStyle/>
          <a:p>
            <a:endParaRPr lang="en-GB"/>
          </a:p>
        </p:txBody>
      </p:sp>
      <p:sp>
        <p:nvSpPr>
          <p:cNvPr id="29" name="Shape 27"/>
          <p:cNvSpPr/>
          <p:nvPr/>
        </p:nvSpPr>
        <p:spPr>
          <a:xfrm>
            <a:off x="10043160" y="2240280"/>
            <a:ext cx="1524000" cy="777240"/>
          </a:xfrm>
          <a:prstGeom prst="rect">
            <a:avLst/>
          </a:prstGeom>
          <a:solidFill>
            <a:srgbClr val="FFFFFF"/>
          </a:solidFill>
          <a:ln w="9525">
            <a:solidFill>
              <a:srgbClr val="DDD9D2"/>
            </a:solidFill>
            <a:prstDash val="solid"/>
          </a:ln>
        </p:spPr>
        <p:txBody>
          <a:bodyPr/>
          <a:lstStyle/>
          <a:p>
            <a:endParaRPr lang="en-GB"/>
          </a:p>
        </p:txBody>
      </p:sp>
      <p:sp>
        <p:nvSpPr>
          <p:cNvPr id="30" name="Shape 28"/>
          <p:cNvSpPr/>
          <p:nvPr/>
        </p:nvSpPr>
        <p:spPr>
          <a:xfrm>
            <a:off x="548640" y="3063240"/>
            <a:ext cx="1600200" cy="777240"/>
          </a:xfrm>
          <a:prstGeom prst="rect">
            <a:avLst/>
          </a:prstGeom>
          <a:solidFill>
            <a:srgbClr val="EDEBE6"/>
          </a:solidFill>
          <a:ln w="9525">
            <a:solidFill>
              <a:srgbClr val="DDD9D2"/>
            </a:solidFill>
            <a:prstDash val="solid"/>
          </a:ln>
        </p:spPr>
        <p:txBody>
          <a:bodyPr/>
          <a:lstStyle/>
          <a:p>
            <a:endParaRPr lang="en-GB"/>
          </a:p>
        </p:txBody>
      </p:sp>
      <p:sp>
        <p:nvSpPr>
          <p:cNvPr id="31" name="Text 29"/>
          <p:cNvSpPr txBox="1"/>
          <p:nvPr/>
        </p:nvSpPr>
        <p:spPr>
          <a:xfrm>
            <a:off x="640080" y="3063240"/>
            <a:ext cx="1417320" cy="777240"/>
          </a:xfrm>
          <a:prstGeom prst="rect">
            <a:avLst/>
          </a:prstGeom>
          <a:noFill/>
          <a:ln/>
        </p:spPr>
        <p:txBody>
          <a:bodyPr wrap="square" lIns="0" tIns="0" rIns="0" bIns="0" rtlCol="0" anchor="ctr"/>
          <a:lstStyle/>
          <a:p>
            <a:pPr marL="0" indent="0">
              <a:buNone/>
            </a:pPr>
            <a:r>
              <a:rPr lang="en-US" sz="1400" b="1" dirty="0">
                <a:solidFill>
                  <a:srgbClr val="990011"/>
                </a:solidFill>
                <a:latin typeface="Cambria" pitchFamily="34" charset="0"/>
                <a:ea typeface="Cambria" pitchFamily="34" charset="-122"/>
                <a:cs typeface="Cambria" pitchFamily="34" charset="-120"/>
              </a:rPr>
              <a:t>2. The bag experiment</a:t>
            </a:r>
            <a:endParaRPr lang="en-US" sz="1400" dirty="0"/>
          </a:p>
        </p:txBody>
      </p:sp>
      <p:sp>
        <p:nvSpPr>
          <p:cNvPr id="32" name="Shape 30"/>
          <p:cNvSpPr/>
          <p:nvPr/>
        </p:nvSpPr>
        <p:spPr>
          <a:xfrm>
            <a:off x="2194560" y="3063240"/>
            <a:ext cx="1524000" cy="777240"/>
          </a:xfrm>
          <a:prstGeom prst="rect">
            <a:avLst/>
          </a:prstGeom>
          <a:solidFill>
            <a:srgbClr val="FFFFFF"/>
          </a:solidFill>
          <a:ln w="9525">
            <a:solidFill>
              <a:srgbClr val="DDD9D2"/>
            </a:solidFill>
            <a:prstDash val="solid"/>
          </a:ln>
        </p:spPr>
        <p:txBody>
          <a:bodyPr/>
          <a:lstStyle/>
          <a:p>
            <a:endParaRPr lang="en-GB"/>
          </a:p>
        </p:txBody>
      </p:sp>
      <p:sp>
        <p:nvSpPr>
          <p:cNvPr id="33" name="Shape 31"/>
          <p:cNvSpPr/>
          <p:nvPr/>
        </p:nvSpPr>
        <p:spPr>
          <a:xfrm>
            <a:off x="3764280" y="3063240"/>
            <a:ext cx="1524000" cy="777240"/>
          </a:xfrm>
          <a:prstGeom prst="rect">
            <a:avLst/>
          </a:prstGeom>
          <a:solidFill>
            <a:srgbClr val="FFFFFF"/>
          </a:solidFill>
          <a:ln w="9525">
            <a:solidFill>
              <a:srgbClr val="DDD9D2"/>
            </a:solidFill>
            <a:prstDash val="solid"/>
          </a:ln>
        </p:spPr>
        <p:txBody>
          <a:bodyPr/>
          <a:lstStyle/>
          <a:p>
            <a:endParaRPr lang="en-GB"/>
          </a:p>
        </p:txBody>
      </p:sp>
      <p:sp>
        <p:nvSpPr>
          <p:cNvPr id="34" name="Shape 32"/>
          <p:cNvSpPr/>
          <p:nvPr/>
        </p:nvSpPr>
        <p:spPr>
          <a:xfrm>
            <a:off x="5334000" y="3063240"/>
            <a:ext cx="1524000" cy="777240"/>
          </a:xfrm>
          <a:prstGeom prst="rect">
            <a:avLst/>
          </a:prstGeom>
          <a:solidFill>
            <a:srgbClr val="FFFFFF"/>
          </a:solidFill>
          <a:ln w="9525">
            <a:solidFill>
              <a:srgbClr val="DDD9D2"/>
            </a:solidFill>
            <a:prstDash val="solid"/>
          </a:ln>
        </p:spPr>
        <p:txBody>
          <a:bodyPr/>
          <a:lstStyle/>
          <a:p>
            <a:endParaRPr lang="en-GB"/>
          </a:p>
        </p:txBody>
      </p:sp>
      <p:sp>
        <p:nvSpPr>
          <p:cNvPr id="35" name="Shape 33"/>
          <p:cNvSpPr/>
          <p:nvPr/>
        </p:nvSpPr>
        <p:spPr>
          <a:xfrm>
            <a:off x="6903720" y="3063240"/>
            <a:ext cx="1524000" cy="777240"/>
          </a:xfrm>
          <a:prstGeom prst="rect">
            <a:avLst/>
          </a:prstGeom>
          <a:solidFill>
            <a:srgbClr val="FFFFFF"/>
          </a:solidFill>
          <a:ln w="9525">
            <a:solidFill>
              <a:srgbClr val="DDD9D2"/>
            </a:solidFill>
            <a:prstDash val="solid"/>
          </a:ln>
        </p:spPr>
        <p:txBody>
          <a:bodyPr/>
          <a:lstStyle/>
          <a:p>
            <a:endParaRPr lang="en-GB"/>
          </a:p>
        </p:txBody>
      </p:sp>
      <p:sp>
        <p:nvSpPr>
          <p:cNvPr id="36" name="Shape 34"/>
          <p:cNvSpPr/>
          <p:nvPr/>
        </p:nvSpPr>
        <p:spPr>
          <a:xfrm>
            <a:off x="8473440" y="3063240"/>
            <a:ext cx="1524000" cy="777240"/>
          </a:xfrm>
          <a:prstGeom prst="rect">
            <a:avLst/>
          </a:prstGeom>
          <a:solidFill>
            <a:srgbClr val="FFFFFF"/>
          </a:solidFill>
          <a:ln w="9525">
            <a:solidFill>
              <a:srgbClr val="DDD9D2"/>
            </a:solidFill>
            <a:prstDash val="solid"/>
          </a:ln>
        </p:spPr>
        <p:txBody>
          <a:bodyPr/>
          <a:lstStyle/>
          <a:p>
            <a:endParaRPr lang="en-GB"/>
          </a:p>
        </p:txBody>
      </p:sp>
      <p:sp>
        <p:nvSpPr>
          <p:cNvPr id="37" name="Shape 35"/>
          <p:cNvSpPr/>
          <p:nvPr/>
        </p:nvSpPr>
        <p:spPr>
          <a:xfrm>
            <a:off x="10043160" y="3063240"/>
            <a:ext cx="1524000" cy="777240"/>
          </a:xfrm>
          <a:prstGeom prst="rect">
            <a:avLst/>
          </a:prstGeom>
          <a:solidFill>
            <a:srgbClr val="FFFFFF"/>
          </a:solidFill>
          <a:ln w="9525">
            <a:solidFill>
              <a:srgbClr val="DDD9D2"/>
            </a:solidFill>
            <a:prstDash val="solid"/>
          </a:ln>
        </p:spPr>
        <p:txBody>
          <a:bodyPr/>
          <a:lstStyle/>
          <a:p>
            <a:endParaRPr lang="en-GB"/>
          </a:p>
        </p:txBody>
      </p:sp>
      <p:sp>
        <p:nvSpPr>
          <p:cNvPr id="38" name="Shape 36"/>
          <p:cNvSpPr/>
          <p:nvPr/>
        </p:nvSpPr>
        <p:spPr>
          <a:xfrm>
            <a:off x="548640" y="3886200"/>
            <a:ext cx="1600200" cy="777240"/>
          </a:xfrm>
          <a:prstGeom prst="rect">
            <a:avLst/>
          </a:prstGeom>
          <a:solidFill>
            <a:srgbClr val="EDEBE6"/>
          </a:solidFill>
          <a:ln w="9525">
            <a:solidFill>
              <a:srgbClr val="DDD9D2"/>
            </a:solidFill>
            <a:prstDash val="solid"/>
          </a:ln>
        </p:spPr>
        <p:txBody>
          <a:bodyPr/>
          <a:lstStyle/>
          <a:p>
            <a:endParaRPr lang="en-GB"/>
          </a:p>
        </p:txBody>
      </p:sp>
      <p:sp>
        <p:nvSpPr>
          <p:cNvPr id="39" name="Text 37"/>
          <p:cNvSpPr txBox="1"/>
          <p:nvPr/>
        </p:nvSpPr>
        <p:spPr>
          <a:xfrm>
            <a:off x="640080" y="3886200"/>
            <a:ext cx="1417320" cy="777240"/>
          </a:xfrm>
          <a:prstGeom prst="rect">
            <a:avLst/>
          </a:prstGeom>
          <a:noFill/>
          <a:ln/>
        </p:spPr>
        <p:txBody>
          <a:bodyPr wrap="square" lIns="0" tIns="0" rIns="0" bIns="0" rtlCol="0" anchor="ctr"/>
          <a:lstStyle/>
          <a:p>
            <a:pPr marL="0" indent="0">
              <a:buNone/>
            </a:pPr>
            <a:r>
              <a:rPr lang="en-US" sz="1400" b="1" dirty="0">
                <a:solidFill>
                  <a:srgbClr val="990011"/>
                </a:solidFill>
                <a:latin typeface="Cambria" pitchFamily="34" charset="0"/>
                <a:ea typeface="Cambria" pitchFamily="34" charset="-122"/>
                <a:cs typeface="Cambria" pitchFamily="34" charset="-120"/>
              </a:rPr>
              <a:t>3. "He's dead."</a:t>
            </a:r>
            <a:endParaRPr lang="en-US" sz="1400" dirty="0"/>
          </a:p>
        </p:txBody>
      </p:sp>
      <p:sp>
        <p:nvSpPr>
          <p:cNvPr id="40" name="Shape 38"/>
          <p:cNvSpPr/>
          <p:nvPr/>
        </p:nvSpPr>
        <p:spPr>
          <a:xfrm>
            <a:off x="2194560" y="3886200"/>
            <a:ext cx="1524000" cy="777240"/>
          </a:xfrm>
          <a:prstGeom prst="rect">
            <a:avLst/>
          </a:prstGeom>
          <a:solidFill>
            <a:srgbClr val="FFFFFF"/>
          </a:solidFill>
          <a:ln w="9525">
            <a:solidFill>
              <a:srgbClr val="DDD9D2"/>
            </a:solidFill>
            <a:prstDash val="solid"/>
          </a:ln>
        </p:spPr>
        <p:txBody>
          <a:bodyPr/>
          <a:lstStyle/>
          <a:p>
            <a:endParaRPr lang="en-GB"/>
          </a:p>
        </p:txBody>
      </p:sp>
      <p:sp>
        <p:nvSpPr>
          <p:cNvPr id="41" name="Shape 39"/>
          <p:cNvSpPr/>
          <p:nvPr/>
        </p:nvSpPr>
        <p:spPr>
          <a:xfrm>
            <a:off x="3764280" y="3886200"/>
            <a:ext cx="1524000" cy="777240"/>
          </a:xfrm>
          <a:prstGeom prst="rect">
            <a:avLst/>
          </a:prstGeom>
          <a:solidFill>
            <a:srgbClr val="FFFFFF"/>
          </a:solidFill>
          <a:ln w="9525">
            <a:solidFill>
              <a:srgbClr val="DDD9D2"/>
            </a:solidFill>
            <a:prstDash val="solid"/>
          </a:ln>
        </p:spPr>
        <p:txBody>
          <a:bodyPr/>
          <a:lstStyle/>
          <a:p>
            <a:endParaRPr lang="en-GB"/>
          </a:p>
        </p:txBody>
      </p:sp>
      <p:sp>
        <p:nvSpPr>
          <p:cNvPr id="42" name="Shape 40"/>
          <p:cNvSpPr/>
          <p:nvPr/>
        </p:nvSpPr>
        <p:spPr>
          <a:xfrm>
            <a:off x="5334000" y="3886200"/>
            <a:ext cx="1524000" cy="777240"/>
          </a:xfrm>
          <a:prstGeom prst="rect">
            <a:avLst/>
          </a:prstGeom>
          <a:solidFill>
            <a:srgbClr val="FFFFFF"/>
          </a:solidFill>
          <a:ln w="9525">
            <a:solidFill>
              <a:srgbClr val="DDD9D2"/>
            </a:solidFill>
            <a:prstDash val="solid"/>
          </a:ln>
        </p:spPr>
        <p:txBody>
          <a:bodyPr/>
          <a:lstStyle/>
          <a:p>
            <a:endParaRPr lang="en-GB"/>
          </a:p>
        </p:txBody>
      </p:sp>
      <p:sp>
        <p:nvSpPr>
          <p:cNvPr id="43" name="Shape 41"/>
          <p:cNvSpPr/>
          <p:nvPr/>
        </p:nvSpPr>
        <p:spPr>
          <a:xfrm>
            <a:off x="6903720" y="3886200"/>
            <a:ext cx="1524000" cy="777240"/>
          </a:xfrm>
          <a:prstGeom prst="rect">
            <a:avLst/>
          </a:prstGeom>
          <a:solidFill>
            <a:srgbClr val="FFFFFF"/>
          </a:solidFill>
          <a:ln w="9525">
            <a:solidFill>
              <a:srgbClr val="DDD9D2"/>
            </a:solidFill>
            <a:prstDash val="solid"/>
          </a:ln>
        </p:spPr>
        <p:txBody>
          <a:bodyPr/>
          <a:lstStyle/>
          <a:p>
            <a:endParaRPr lang="en-GB"/>
          </a:p>
        </p:txBody>
      </p:sp>
      <p:sp>
        <p:nvSpPr>
          <p:cNvPr id="44" name="Shape 42"/>
          <p:cNvSpPr/>
          <p:nvPr/>
        </p:nvSpPr>
        <p:spPr>
          <a:xfrm>
            <a:off x="8473440" y="3886200"/>
            <a:ext cx="1524000" cy="777240"/>
          </a:xfrm>
          <a:prstGeom prst="rect">
            <a:avLst/>
          </a:prstGeom>
          <a:solidFill>
            <a:srgbClr val="FFFFFF"/>
          </a:solidFill>
          <a:ln w="9525">
            <a:solidFill>
              <a:srgbClr val="DDD9D2"/>
            </a:solidFill>
            <a:prstDash val="solid"/>
          </a:ln>
        </p:spPr>
        <p:txBody>
          <a:bodyPr/>
          <a:lstStyle/>
          <a:p>
            <a:endParaRPr lang="en-GB"/>
          </a:p>
        </p:txBody>
      </p:sp>
      <p:sp>
        <p:nvSpPr>
          <p:cNvPr id="45" name="Shape 43"/>
          <p:cNvSpPr/>
          <p:nvPr/>
        </p:nvSpPr>
        <p:spPr>
          <a:xfrm>
            <a:off x="10043160" y="3886200"/>
            <a:ext cx="1524000" cy="777240"/>
          </a:xfrm>
          <a:prstGeom prst="rect">
            <a:avLst/>
          </a:prstGeom>
          <a:solidFill>
            <a:srgbClr val="FFFFFF"/>
          </a:solidFill>
          <a:ln w="9525">
            <a:solidFill>
              <a:srgbClr val="DDD9D2"/>
            </a:solidFill>
            <a:prstDash val="solid"/>
          </a:ln>
        </p:spPr>
        <p:txBody>
          <a:bodyPr/>
          <a:lstStyle/>
          <a:p>
            <a:endParaRPr lang="en-GB"/>
          </a:p>
        </p:txBody>
      </p:sp>
      <p:sp>
        <p:nvSpPr>
          <p:cNvPr id="46" name="Shape 44"/>
          <p:cNvSpPr/>
          <p:nvPr/>
        </p:nvSpPr>
        <p:spPr>
          <a:xfrm>
            <a:off x="548640" y="4709160"/>
            <a:ext cx="1600200" cy="777240"/>
          </a:xfrm>
          <a:prstGeom prst="rect">
            <a:avLst/>
          </a:prstGeom>
          <a:solidFill>
            <a:srgbClr val="EDEBE6"/>
          </a:solidFill>
          <a:ln w="9525">
            <a:solidFill>
              <a:srgbClr val="DDD9D2"/>
            </a:solidFill>
            <a:prstDash val="solid"/>
          </a:ln>
        </p:spPr>
        <p:txBody>
          <a:bodyPr/>
          <a:lstStyle/>
          <a:p>
            <a:endParaRPr lang="en-GB"/>
          </a:p>
        </p:txBody>
      </p:sp>
      <p:sp>
        <p:nvSpPr>
          <p:cNvPr id="47" name="Text 45"/>
          <p:cNvSpPr txBox="1"/>
          <p:nvPr/>
        </p:nvSpPr>
        <p:spPr>
          <a:xfrm>
            <a:off x="640080" y="4709160"/>
            <a:ext cx="1417320" cy="777240"/>
          </a:xfrm>
          <a:prstGeom prst="rect">
            <a:avLst/>
          </a:prstGeom>
          <a:noFill/>
          <a:ln/>
        </p:spPr>
        <p:txBody>
          <a:bodyPr wrap="square" lIns="0" tIns="0" rIns="0" bIns="0" rtlCol="0" anchor="ctr"/>
          <a:lstStyle/>
          <a:p>
            <a:pPr marL="0" indent="0">
              <a:buNone/>
            </a:pPr>
            <a:r>
              <a:rPr lang="en-US" sz="1400" b="1" dirty="0">
                <a:solidFill>
                  <a:srgbClr val="990011"/>
                </a:solidFill>
                <a:latin typeface="Cambria" pitchFamily="34" charset="0"/>
                <a:ea typeface="Cambria" pitchFamily="34" charset="-122"/>
                <a:cs typeface="Cambria" pitchFamily="34" charset="-120"/>
              </a:rPr>
              <a:t>4. Leah left alone</a:t>
            </a:r>
            <a:endParaRPr lang="en-US" sz="1400" dirty="0"/>
          </a:p>
        </p:txBody>
      </p:sp>
      <p:sp>
        <p:nvSpPr>
          <p:cNvPr id="48" name="Shape 46"/>
          <p:cNvSpPr/>
          <p:nvPr/>
        </p:nvSpPr>
        <p:spPr>
          <a:xfrm>
            <a:off x="2194560" y="4709160"/>
            <a:ext cx="1524000" cy="777240"/>
          </a:xfrm>
          <a:prstGeom prst="rect">
            <a:avLst/>
          </a:prstGeom>
          <a:solidFill>
            <a:srgbClr val="FFFFFF"/>
          </a:solidFill>
          <a:ln w="9525">
            <a:solidFill>
              <a:srgbClr val="DDD9D2"/>
            </a:solidFill>
            <a:prstDash val="solid"/>
          </a:ln>
        </p:spPr>
        <p:txBody>
          <a:bodyPr/>
          <a:lstStyle/>
          <a:p>
            <a:endParaRPr lang="en-GB"/>
          </a:p>
        </p:txBody>
      </p:sp>
      <p:sp>
        <p:nvSpPr>
          <p:cNvPr id="49" name="Shape 47"/>
          <p:cNvSpPr/>
          <p:nvPr/>
        </p:nvSpPr>
        <p:spPr>
          <a:xfrm>
            <a:off x="3764280" y="4709160"/>
            <a:ext cx="1524000" cy="777240"/>
          </a:xfrm>
          <a:prstGeom prst="rect">
            <a:avLst/>
          </a:prstGeom>
          <a:solidFill>
            <a:srgbClr val="FFFFFF"/>
          </a:solidFill>
          <a:ln w="9525">
            <a:solidFill>
              <a:srgbClr val="DDD9D2"/>
            </a:solidFill>
            <a:prstDash val="solid"/>
          </a:ln>
        </p:spPr>
        <p:txBody>
          <a:bodyPr/>
          <a:lstStyle/>
          <a:p>
            <a:endParaRPr lang="en-GB"/>
          </a:p>
        </p:txBody>
      </p:sp>
      <p:sp>
        <p:nvSpPr>
          <p:cNvPr id="50" name="Shape 48"/>
          <p:cNvSpPr/>
          <p:nvPr/>
        </p:nvSpPr>
        <p:spPr>
          <a:xfrm>
            <a:off x="5334000" y="4709160"/>
            <a:ext cx="1524000" cy="777240"/>
          </a:xfrm>
          <a:prstGeom prst="rect">
            <a:avLst/>
          </a:prstGeom>
          <a:solidFill>
            <a:srgbClr val="FFFFFF"/>
          </a:solidFill>
          <a:ln w="9525">
            <a:solidFill>
              <a:srgbClr val="DDD9D2"/>
            </a:solidFill>
            <a:prstDash val="solid"/>
          </a:ln>
        </p:spPr>
        <p:txBody>
          <a:bodyPr/>
          <a:lstStyle/>
          <a:p>
            <a:endParaRPr lang="en-GB"/>
          </a:p>
        </p:txBody>
      </p:sp>
      <p:sp>
        <p:nvSpPr>
          <p:cNvPr id="51" name="Shape 49"/>
          <p:cNvSpPr/>
          <p:nvPr/>
        </p:nvSpPr>
        <p:spPr>
          <a:xfrm>
            <a:off x="6903720" y="4709160"/>
            <a:ext cx="1524000" cy="777240"/>
          </a:xfrm>
          <a:prstGeom prst="rect">
            <a:avLst/>
          </a:prstGeom>
          <a:solidFill>
            <a:srgbClr val="FFFFFF"/>
          </a:solidFill>
          <a:ln w="9525">
            <a:solidFill>
              <a:srgbClr val="DDD9D2"/>
            </a:solidFill>
            <a:prstDash val="solid"/>
          </a:ln>
        </p:spPr>
        <p:txBody>
          <a:bodyPr/>
          <a:lstStyle/>
          <a:p>
            <a:endParaRPr lang="en-GB"/>
          </a:p>
        </p:txBody>
      </p:sp>
      <p:sp>
        <p:nvSpPr>
          <p:cNvPr id="52" name="Shape 50"/>
          <p:cNvSpPr/>
          <p:nvPr/>
        </p:nvSpPr>
        <p:spPr>
          <a:xfrm>
            <a:off x="8473440" y="4709160"/>
            <a:ext cx="1524000" cy="777240"/>
          </a:xfrm>
          <a:prstGeom prst="rect">
            <a:avLst/>
          </a:prstGeom>
          <a:solidFill>
            <a:srgbClr val="FFFFFF"/>
          </a:solidFill>
          <a:ln w="9525">
            <a:solidFill>
              <a:srgbClr val="DDD9D2"/>
            </a:solidFill>
            <a:prstDash val="solid"/>
          </a:ln>
        </p:spPr>
        <p:txBody>
          <a:bodyPr/>
          <a:lstStyle/>
          <a:p>
            <a:endParaRPr lang="en-GB"/>
          </a:p>
        </p:txBody>
      </p:sp>
      <p:sp>
        <p:nvSpPr>
          <p:cNvPr id="53" name="Shape 51"/>
          <p:cNvSpPr/>
          <p:nvPr/>
        </p:nvSpPr>
        <p:spPr>
          <a:xfrm>
            <a:off x="10043160" y="4709160"/>
            <a:ext cx="1524000" cy="777240"/>
          </a:xfrm>
          <a:prstGeom prst="rect">
            <a:avLst/>
          </a:prstGeom>
          <a:solidFill>
            <a:srgbClr val="FFFFFF"/>
          </a:solidFill>
          <a:ln w="9525">
            <a:solidFill>
              <a:srgbClr val="DDD9D2"/>
            </a:solidFill>
            <a:prstDash val="solid"/>
          </a:ln>
        </p:spPr>
        <p:txBody>
          <a:bodyPr/>
          <a:lstStyle/>
          <a:p>
            <a:endParaRPr lang="en-GB"/>
          </a:p>
        </p:txBody>
      </p:sp>
      <p:sp>
        <p:nvSpPr>
          <p:cNvPr id="54" name="Shape 52"/>
          <p:cNvSpPr/>
          <p:nvPr/>
        </p:nvSpPr>
        <p:spPr>
          <a:xfrm>
            <a:off x="548640" y="5623560"/>
            <a:ext cx="5440680" cy="731520"/>
          </a:xfrm>
          <a:prstGeom prst="roundRect">
            <a:avLst>
              <a:gd name="adj" fmla="val 10000"/>
            </a:avLst>
          </a:prstGeom>
          <a:solidFill>
            <a:srgbClr val="EDEBE6"/>
          </a:solidFill>
          <a:ln w="9525">
            <a:solidFill>
              <a:srgbClr val="EDEBE6"/>
            </a:solidFill>
            <a:prstDash val="solid"/>
          </a:ln>
        </p:spPr>
        <p:txBody>
          <a:bodyPr/>
          <a:lstStyle/>
          <a:p>
            <a:endParaRPr lang="en-GB"/>
          </a:p>
        </p:txBody>
      </p:sp>
      <p:sp>
        <p:nvSpPr>
          <p:cNvPr id="55" name="Text 53"/>
          <p:cNvSpPr txBox="1"/>
          <p:nvPr/>
        </p:nvSpPr>
        <p:spPr>
          <a:xfrm>
            <a:off x="777240" y="5623560"/>
            <a:ext cx="5029200" cy="731520"/>
          </a:xfrm>
          <a:prstGeom prst="rect">
            <a:avLst/>
          </a:prstGeom>
          <a:noFill/>
          <a:ln/>
        </p:spPr>
        <p:txBody>
          <a:bodyPr wrap="square" lIns="0" tIns="0" rIns="0" bIns="0" rtlCol="0" anchor="ctr"/>
          <a:lstStyle/>
          <a:p>
            <a:pPr marL="0" indent="0">
              <a:buNone/>
            </a:pPr>
            <a:r>
              <a:rPr lang="en-US" sz="1350" b="1" dirty="0">
                <a:solidFill>
                  <a:srgbClr val="222222"/>
                </a:solidFill>
                <a:latin typeface="Calibri" pitchFamily="34" charset="0"/>
                <a:ea typeface="Calibri" pitchFamily="34" charset="-122"/>
                <a:cs typeface="Calibri" pitchFamily="34" charset="-120"/>
              </a:rPr>
              <a:t>Support: </a:t>
            </a:r>
            <a:r>
              <a:rPr lang="en-US" sz="1350" dirty="0">
                <a:solidFill>
                  <a:srgbClr val="222222"/>
                </a:solidFill>
                <a:latin typeface="Calibri" pitchFamily="34" charset="0"/>
                <a:ea typeface="Calibri" pitchFamily="34" charset="-122"/>
                <a:cs typeface="Calibri" pitchFamily="34" charset="-120"/>
              </a:rPr>
              <a:t>use the booklet tables and the wood we built together.</a:t>
            </a:r>
            <a:endParaRPr lang="en-US" sz="1350" dirty="0"/>
          </a:p>
        </p:txBody>
      </p:sp>
      <p:sp>
        <p:nvSpPr>
          <p:cNvPr id="56" name="Shape 54"/>
          <p:cNvSpPr/>
          <p:nvPr/>
        </p:nvSpPr>
        <p:spPr>
          <a:xfrm>
            <a:off x="6172200" y="5623560"/>
            <a:ext cx="5440680" cy="731520"/>
          </a:xfrm>
          <a:prstGeom prst="roundRect">
            <a:avLst>
              <a:gd name="adj" fmla="val 10000"/>
            </a:avLst>
          </a:prstGeom>
          <a:solidFill>
            <a:srgbClr val="2B2B2B"/>
          </a:solidFill>
          <a:ln w="9525">
            <a:solidFill>
              <a:srgbClr val="2B2B2B"/>
            </a:solidFill>
            <a:prstDash val="solid"/>
          </a:ln>
        </p:spPr>
        <p:txBody>
          <a:bodyPr/>
          <a:lstStyle/>
          <a:p>
            <a:endParaRPr lang="en-GB"/>
          </a:p>
        </p:txBody>
      </p:sp>
      <p:sp>
        <p:nvSpPr>
          <p:cNvPr id="57" name="Text 55"/>
          <p:cNvSpPr txBox="1"/>
          <p:nvPr/>
        </p:nvSpPr>
        <p:spPr>
          <a:xfrm>
            <a:off x="6400800" y="5623560"/>
            <a:ext cx="5029200" cy="731520"/>
          </a:xfrm>
          <a:prstGeom prst="rect">
            <a:avLst/>
          </a:prstGeom>
          <a:noFill/>
          <a:ln/>
        </p:spPr>
        <p:txBody>
          <a:bodyPr wrap="square" lIns="0" tIns="0" rIns="0" bIns="0" rtlCol="0" anchor="ctr"/>
          <a:lstStyle/>
          <a:p>
            <a:pPr marL="0" indent="0">
              <a:buNone/>
            </a:pPr>
            <a:r>
              <a:rPr lang="en-US" sz="1350" b="1" dirty="0">
                <a:solidFill>
                  <a:srgbClr val="C9A24B"/>
                </a:solidFill>
                <a:latin typeface="Calibri" pitchFamily="34" charset="0"/>
                <a:ea typeface="Calibri" pitchFamily="34" charset="-122"/>
                <a:cs typeface="Calibri" pitchFamily="34" charset="-120"/>
              </a:rPr>
              <a:t>Stretch: </a:t>
            </a:r>
            <a:r>
              <a:rPr lang="en-US" sz="1350" dirty="0">
                <a:solidFill>
                  <a:srgbClr val="FFFFFF"/>
                </a:solidFill>
                <a:latin typeface="Calibri" pitchFamily="34" charset="0"/>
                <a:ea typeface="Calibri" pitchFamily="34" charset="-122"/>
                <a:cs typeface="Calibri" pitchFamily="34" charset="-120"/>
              </a:rPr>
              <a:t>add the exact line that cues each sound.</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PART 2 — SHARE AND COMPARE</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How Does Yours Compare?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Task 1 feedback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2 MIN</a:t>
            </a:r>
            <a:endParaRPr lang="en-US" sz="1400" dirty="0"/>
          </a:p>
        </p:txBody>
      </p:sp>
      <p:sp>
        <p:nvSpPr>
          <p:cNvPr id="8" name="Shape 6"/>
          <p:cNvSpPr/>
          <p:nvPr/>
        </p:nvSpPr>
        <p:spPr>
          <a:xfrm>
            <a:off x="548640" y="1737360"/>
            <a:ext cx="3474720" cy="4297680"/>
          </a:xfrm>
          <a:prstGeom prst="roundRect">
            <a:avLst>
              <a:gd name="adj" fmla="val 2105"/>
            </a:avLst>
          </a:prstGeom>
          <a:solidFill>
            <a:srgbClr val="3D3D3D"/>
          </a:solidFill>
          <a:ln w="19050">
            <a:solidFill>
              <a:srgbClr val="C9A24B"/>
            </a:solidFill>
            <a:prstDash val="solid"/>
          </a:ln>
        </p:spPr>
        <p:txBody>
          <a:bodyPr/>
          <a:lstStyle/>
          <a:p>
            <a:endParaRPr lang="en-GB"/>
          </a:p>
        </p:txBody>
      </p:sp>
      <p:sp>
        <p:nvSpPr>
          <p:cNvPr id="9" name="Text 7"/>
          <p:cNvSpPr txBox="1"/>
          <p:nvPr/>
        </p:nvSpPr>
        <p:spPr>
          <a:xfrm>
            <a:off x="822960" y="1965960"/>
            <a:ext cx="2926080" cy="502920"/>
          </a:xfrm>
          <a:prstGeom prst="rect">
            <a:avLst/>
          </a:prstGeom>
          <a:noFill/>
          <a:ln/>
        </p:spPr>
        <p:txBody>
          <a:bodyPr wrap="square" lIns="0" tIns="0" rIns="0" bIns="0" rtlCol="0" anchor="t"/>
          <a:lstStyle/>
          <a:p>
            <a:pPr marL="0" indent="0">
              <a:buNone/>
            </a:pPr>
            <a:r>
              <a:rPr lang="en-US" sz="2100" b="1" dirty="0">
                <a:solidFill>
                  <a:srgbClr val="C9A24B"/>
                </a:solidFill>
                <a:latin typeface="Cambria" pitchFamily="34" charset="0"/>
                <a:ea typeface="Cambria" pitchFamily="34" charset="-122"/>
                <a:cs typeface="Cambria" pitchFamily="34" charset="-120"/>
              </a:rPr>
              <a:t>The wood, underneath</a:t>
            </a:r>
            <a:endParaRPr lang="en-US" sz="2100" dirty="0"/>
          </a:p>
        </p:txBody>
      </p:sp>
      <p:sp>
        <p:nvSpPr>
          <p:cNvPr id="10" name="Text 8"/>
          <p:cNvSpPr txBox="1"/>
          <p:nvPr/>
        </p:nvSpPr>
        <p:spPr>
          <a:xfrm>
            <a:off x="822960" y="2606040"/>
            <a:ext cx="2926080" cy="3200400"/>
          </a:xfrm>
          <a:prstGeom prst="rect">
            <a:avLst/>
          </a:prstGeom>
          <a:noFill/>
          <a:ln/>
        </p:spPr>
        <p:txBody>
          <a:bodyPr wrap="square" lIns="0" tIns="0" rIns="0" bIns="0" rtlCol="0" anchor="t"/>
          <a:lstStyle/>
          <a:p>
            <a:pPr marL="0" indent="0">
              <a:buNone/>
            </a:pPr>
            <a:r>
              <a:rPr lang="en-US" sz="1600" dirty="0">
                <a:solidFill>
                  <a:srgbClr val="F4F3F1"/>
                </a:solidFill>
                <a:latin typeface="Calibri" pitchFamily="34" charset="0"/>
                <a:ea typeface="Calibri" pitchFamily="34" charset="-122"/>
                <a:cs typeface="Calibri" pitchFamily="34" charset="-120"/>
              </a:rPr>
              <a:t>Wind, birdsong and creaking branches from speakers all around the audience, looped at about 30%. Enclosed and threatening.</a:t>
            </a:r>
            <a:endParaRPr lang="en-US" sz="1600" dirty="0"/>
          </a:p>
        </p:txBody>
      </p:sp>
      <p:sp>
        <p:nvSpPr>
          <p:cNvPr id="11" name="Shape 9"/>
          <p:cNvSpPr/>
          <p:nvPr/>
        </p:nvSpPr>
        <p:spPr>
          <a:xfrm>
            <a:off x="4297680" y="1737360"/>
            <a:ext cx="3474720" cy="4297680"/>
          </a:xfrm>
          <a:prstGeom prst="roundRect">
            <a:avLst>
              <a:gd name="adj" fmla="val 2105"/>
            </a:avLst>
          </a:prstGeom>
          <a:solidFill>
            <a:srgbClr val="3D3D3D"/>
          </a:solidFill>
          <a:ln w="19050">
            <a:solidFill>
              <a:srgbClr val="C9A24B"/>
            </a:solidFill>
            <a:prstDash val="solid"/>
          </a:ln>
        </p:spPr>
        <p:txBody>
          <a:bodyPr/>
          <a:lstStyle/>
          <a:p>
            <a:endParaRPr lang="en-GB"/>
          </a:p>
        </p:txBody>
      </p:sp>
      <p:sp>
        <p:nvSpPr>
          <p:cNvPr id="12" name="Text 10"/>
          <p:cNvSpPr txBox="1"/>
          <p:nvPr/>
        </p:nvSpPr>
        <p:spPr>
          <a:xfrm>
            <a:off x="4572000" y="1965960"/>
            <a:ext cx="2926080" cy="502920"/>
          </a:xfrm>
          <a:prstGeom prst="rect">
            <a:avLst/>
          </a:prstGeom>
          <a:noFill/>
          <a:ln/>
        </p:spPr>
        <p:txBody>
          <a:bodyPr wrap="square" lIns="0" tIns="0" rIns="0" bIns="0" rtlCol="0" anchor="t"/>
          <a:lstStyle/>
          <a:p>
            <a:pPr marL="0" indent="0">
              <a:buNone/>
            </a:pPr>
            <a:r>
              <a:rPr lang="en-US" sz="2100" b="1" dirty="0">
                <a:solidFill>
                  <a:srgbClr val="C9A24B"/>
                </a:solidFill>
                <a:latin typeface="Cambria" pitchFamily="34" charset="0"/>
                <a:ea typeface="Cambria" pitchFamily="34" charset="-122"/>
                <a:cs typeface="Cambria" pitchFamily="34" charset="-120"/>
              </a:rPr>
              <a:t>3. "He's dead."</a:t>
            </a:r>
            <a:endParaRPr lang="en-US" sz="2100" dirty="0"/>
          </a:p>
        </p:txBody>
      </p:sp>
      <p:sp>
        <p:nvSpPr>
          <p:cNvPr id="13" name="Text 11"/>
          <p:cNvSpPr txBox="1"/>
          <p:nvPr/>
        </p:nvSpPr>
        <p:spPr>
          <a:xfrm>
            <a:off x="4572000" y="2606040"/>
            <a:ext cx="2926080" cy="3200400"/>
          </a:xfrm>
          <a:prstGeom prst="rect">
            <a:avLst/>
          </a:prstGeom>
          <a:noFill/>
          <a:ln/>
        </p:spPr>
        <p:txBody>
          <a:bodyPr wrap="square" lIns="0" tIns="0" rIns="0" bIns="0" rtlCol="0" anchor="t"/>
          <a:lstStyle/>
          <a:p>
            <a:pPr marL="0" indent="0">
              <a:buNone/>
            </a:pPr>
            <a:r>
              <a:rPr lang="en-US" sz="1600" dirty="0">
                <a:solidFill>
                  <a:srgbClr val="F4F3F1"/>
                </a:solidFill>
                <a:latin typeface="Calibri" pitchFamily="34" charset="0"/>
                <a:ea typeface="Calibri" pitchFamily="34" charset="-122"/>
                <a:cs typeface="Calibri" pitchFamily="34" charset="-120"/>
              </a:rPr>
              <a:t>Everything cuts to silence on Phil's line, so his flat, calm voice is the only sound. Chilling.</a:t>
            </a:r>
            <a:endParaRPr lang="en-US" sz="1600" dirty="0"/>
          </a:p>
        </p:txBody>
      </p:sp>
      <p:sp>
        <p:nvSpPr>
          <p:cNvPr id="14" name="Shape 12"/>
          <p:cNvSpPr/>
          <p:nvPr/>
        </p:nvSpPr>
        <p:spPr>
          <a:xfrm>
            <a:off x="8046720" y="1737360"/>
            <a:ext cx="3474720" cy="4297680"/>
          </a:xfrm>
          <a:prstGeom prst="roundRect">
            <a:avLst>
              <a:gd name="adj" fmla="val 2105"/>
            </a:avLst>
          </a:prstGeom>
          <a:solidFill>
            <a:srgbClr val="3D3D3D"/>
          </a:solidFill>
          <a:ln w="19050">
            <a:solidFill>
              <a:srgbClr val="C9A24B"/>
            </a:solidFill>
            <a:prstDash val="solid"/>
          </a:ln>
        </p:spPr>
        <p:txBody>
          <a:bodyPr/>
          <a:lstStyle/>
          <a:p>
            <a:endParaRPr lang="en-GB"/>
          </a:p>
        </p:txBody>
      </p:sp>
      <p:sp>
        <p:nvSpPr>
          <p:cNvPr id="15" name="Text 13"/>
          <p:cNvSpPr txBox="1"/>
          <p:nvPr/>
        </p:nvSpPr>
        <p:spPr>
          <a:xfrm>
            <a:off x="8321040" y="1965960"/>
            <a:ext cx="2926080" cy="502920"/>
          </a:xfrm>
          <a:prstGeom prst="rect">
            <a:avLst/>
          </a:prstGeom>
          <a:noFill/>
          <a:ln/>
        </p:spPr>
        <p:txBody>
          <a:bodyPr wrap="square" lIns="0" tIns="0" rIns="0" bIns="0" rtlCol="0" anchor="t"/>
          <a:lstStyle/>
          <a:p>
            <a:pPr marL="0" indent="0">
              <a:buNone/>
            </a:pPr>
            <a:r>
              <a:rPr lang="en-US" sz="2100" b="1" dirty="0">
                <a:solidFill>
                  <a:srgbClr val="C9A24B"/>
                </a:solidFill>
                <a:latin typeface="Cambria" pitchFamily="34" charset="0"/>
                <a:ea typeface="Cambria" pitchFamily="34" charset="-122"/>
                <a:cs typeface="Cambria" pitchFamily="34" charset="-120"/>
              </a:rPr>
              <a:t>4. Leah left alone</a:t>
            </a:r>
            <a:endParaRPr lang="en-US" sz="2100" dirty="0"/>
          </a:p>
        </p:txBody>
      </p:sp>
      <p:sp>
        <p:nvSpPr>
          <p:cNvPr id="16" name="Text 14"/>
          <p:cNvSpPr txBox="1"/>
          <p:nvPr/>
        </p:nvSpPr>
        <p:spPr>
          <a:xfrm>
            <a:off x="8321040" y="2606040"/>
            <a:ext cx="2926080" cy="3200400"/>
          </a:xfrm>
          <a:prstGeom prst="rect">
            <a:avLst/>
          </a:prstGeom>
          <a:noFill/>
          <a:ln/>
        </p:spPr>
        <p:txBody>
          <a:bodyPr wrap="square" lIns="0" tIns="0" rIns="0" bIns="0" rtlCol="0" anchor="t"/>
          <a:lstStyle/>
          <a:p>
            <a:pPr marL="0" indent="0">
              <a:buNone/>
            </a:pPr>
            <a:r>
              <a:rPr lang="en-US" sz="1600" dirty="0">
                <a:solidFill>
                  <a:srgbClr val="F4F3F1"/>
                </a:solidFill>
                <a:latin typeface="Calibri" pitchFamily="34" charset="0"/>
                <a:ea typeface="Calibri" pitchFamily="34" charset="-122"/>
                <a:cs typeface="Calibri" pitchFamily="34" charset="-120"/>
              </a:rPr>
              <a:t>Brian's giggling fades away offstage; then nothing. Leah's "Please!" is swallowed by the empty wood.</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PART 3 — EXAM FOCUS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The 14-Mark Question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The Question</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11064240" cy="2011680"/>
          </a:xfrm>
          <a:prstGeom prst="roundRect">
            <a:avLst>
              <a:gd name="adj" fmla="val 3636"/>
            </a:avLst>
          </a:prstGeom>
          <a:solidFill>
            <a:srgbClr val="2B2B2B"/>
          </a:solidFill>
          <a:ln w="9525">
            <a:solidFill>
              <a:srgbClr val="2B2B2B"/>
            </a:solidFill>
            <a:prstDash val="solid"/>
          </a:ln>
        </p:spPr>
        <p:txBody>
          <a:bodyPr/>
          <a:lstStyle/>
          <a:p>
            <a:endParaRPr lang="en-GB"/>
          </a:p>
        </p:txBody>
      </p:sp>
      <p:sp>
        <p:nvSpPr>
          <p:cNvPr id="9" name="Text 7"/>
          <p:cNvSpPr txBox="1"/>
          <p:nvPr/>
        </p:nvSpPr>
        <p:spPr>
          <a:xfrm>
            <a:off x="868680" y="1783080"/>
            <a:ext cx="8229600" cy="32004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SECTION A, QUESTION (c) — PEARSON'S WORDING</a:t>
            </a:r>
            <a:endParaRPr lang="en-US" sz="1300" dirty="0"/>
          </a:p>
        </p:txBody>
      </p:sp>
      <p:sp>
        <p:nvSpPr>
          <p:cNvPr id="10" name="Text 8"/>
          <p:cNvSpPr txBox="1"/>
          <p:nvPr/>
        </p:nvSpPr>
        <p:spPr>
          <a:xfrm>
            <a:off x="868680" y="2148840"/>
            <a:ext cx="9144000" cy="1371600"/>
          </a:xfrm>
          <a:prstGeom prst="rect">
            <a:avLst/>
          </a:prstGeom>
          <a:noFill/>
          <a:ln/>
        </p:spPr>
        <p:txBody>
          <a:bodyPr wrap="square" lIns="0" tIns="0" rIns="0" bIns="0" rtlCol="0" anchor="t"/>
          <a:lstStyle/>
          <a:p>
            <a:pPr marL="0" indent="0">
              <a:buNone/>
            </a:pPr>
            <a:r>
              <a:rPr lang="en-US" sz="1900" dirty="0">
                <a:solidFill>
                  <a:srgbClr val="FFFFFF"/>
                </a:solidFill>
                <a:latin typeface="Cambria" pitchFamily="34" charset="0"/>
                <a:ea typeface="Cambria" pitchFamily="34" charset="-122"/>
                <a:cs typeface="Cambria" pitchFamily="34" charset="-120"/>
              </a:rPr>
              <a:t>There are specific choices in this extract for designers. Discuss how you would use </a:t>
            </a:r>
            <a:r>
              <a:rPr lang="en-US" sz="1900" b="1" dirty="0">
                <a:solidFill>
                  <a:srgbClr val="C9A24B"/>
                </a:solidFill>
                <a:latin typeface="Cambria" pitchFamily="34" charset="0"/>
                <a:ea typeface="Cambria" pitchFamily="34" charset="-122"/>
                <a:cs typeface="Cambria" pitchFamily="34" charset="-120"/>
              </a:rPr>
              <a:t>one</a:t>
            </a:r>
            <a:r>
              <a:rPr lang="en-US" sz="1900" dirty="0">
                <a:solidFill>
                  <a:srgbClr val="FFFFFF"/>
                </a:solidFill>
                <a:latin typeface="Cambria" pitchFamily="34" charset="0"/>
                <a:ea typeface="Cambria" pitchFamily="34" charset="-122"/>
                <a:cs typeface="Cambria" pitchFamily="34" charset="-120"/>
              </a:rPr>
              <a:t> design element to </a:t>
            </a:r>
            <a:r>
              <a:rPr lang="en-US" sz="1900" b="1" dirty="0">
                <a:solidFill>
                  <a:srgbClr val="C9A24B"/>
                </a:solidFill>
                <a:latin typeface="Cambria" pitchFamily="34" charset="0"/>
                <a:ea typeface="Cambria" pitchFamily="34" charset="-122"/>
                <a:cs typeface="Cambria" pitchFamily="34" charset="-120"/>
              </a:rPr>
              <a:t>enhance</a:t>
            </a:r>
            <a:r>
              <a:rPr lang="en-US" sz="1900" dirty="0">
                <a:solidFill>
                  <a:srgbClr val="FFFFFF"/>
                </a:solidFill>
                <a:latin typeface="Cambria" pitchFamily="34" charset="0"/>
                <a:ea typeface="Cambria" pitchFamily="34" charset="-122"/>
                <a:cs typeface="Cambria" pitchFamily="34" charset="-120"/>
              </a:rPr>
              <a:t> the production of </a:t>
            </a:r>
            <a:r>
              <a:rPr lang="en-US" sz="1900" b="1" dirty="0">
                <a:solidFill>
                  <a:srgbClr val="C9A24B"/>
                </a:solidFill>
                <a:latin typeface="Cambria" pitchFamily="34" charset="0"/>
                <a:ea typeface="Cambria" pitchFamily="34" charset="-122"/>
                <a:cs typeface="Cambria" pitchFamily="34" charset="-120"/>
              </a:rPr>
              <a:t>this extract for the audience</a:t>
            </a:r>
            <a:r>
              <a:rPr lang="en-US" sz="1900" dirty="0">
                <a:solidFill>
                  <a:srgbClr val="FFFFFF"/>
                </a:solidFill>
                <a:latin typeface="Cambria" pitchFamily="34" charset="0"/>
                <a:ea typeface="Cambria" pitchFamily="34" charset="-122"/>
                <a:cs typeface="Cambria" pitchFamily="34" charset="-120"/>
              </a:rPr>
              <a:t>. Choose one of the following: [three options]</a:t>
            </a:r>
            <a:endParaRPr lang="en-US" sz="1900" dirty="0"/>
          </a:p>
        </p:txBody>
      </p:sp>
      <p:sp>
        <p:nvSpPr>
          <p:cNvPr id="11" name="Shape 9"/>
          <p:cNvSpPr/>
          <p:nvPr/>
        </p:nvSpPr>
        <p:spPr>
          <a:xfrm>
            <a:off x="10058400" y="3017520"/>
            <a:ext cx="1371600" cy="457200"/>
          </a:xfrm>
          <a:prstGeom prst="roundRect">
            <a:avLst>
              <a:gd name="adj" fmla="val 20000"/>
            </a:avLst>
          </a:prstGeom>
          <a:solidFill>
            <a:srgbClr val="990011"/>
          </a:solidFill>
          <a:ln w="12700">
            <a:solidFill>
              <a:srgbClr val="990011"/>
            </a:solidFill>
            <a:prstDash val="solid"/>
          </a:ln>
        </p:spPr>
        <p:txBody>
          <a:bodyPr/>
          <a:lstStyle/>
          <a:p>
            <a:endParaRPr lang="en-GB"/>
          </a:p>
        </p:txBody>
      </p:sp>
      <p:sp>
        <p:nvSpPr>
          <p:cNvPr id="12" name="Text 10"/>
          <p:cNvSpPr txBox="1"/>
          <p:nvPr/>
        </p:nvSpPr>
        <p:spPr>
          <a:xfrm>
            <a:off x="10058400" y="3017520"/>
            <a:ext cx="13716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14 MARKS</a:t>
            </a:r>
            <a:endParaRPr lang="en-US" sz="1400" dirty="0"/>
          </a:p>
        </p:txBody>
      </p:sp>
      <p:sp>
        <p:nvSpPr>
          <p:cNvPr id="13" name="Shape 11"/>
          <p:cNvSpPr/>
          <p:nvPr/>
        </p:nvSpPr>
        <p:spPr>
          <a:xfrm>
            <a:off x="548640" y="3886200"/>
            <a:ext cx="5440680" cy="2286000"/>
          </a:xfrm>
          <a:prstGeom prst="roundRect">
            <a:avLst>
              <a:gd name="adj" fmla="val 3200"/>
            </a:avLst>
          </a:prstGeom>
          <a:solidFill>
            <a:srgbClr val="FFFFFF"/>
          </a:solidFill>
          <a:ln w="9525">
            <a:solidFill>
              <a:srgbClr val="FFFFFF"/>
            </a:solidFill>
            <a:prstDash val="solid"/>
          </a:ln>
        </p:spPr>
        <p:txBody>
          <a:bodyPr/>
          <a:lstStyle/>
          <a:p>
            <a:endParaRPr lang="en-GB"/>
          </a:p>
        </p:txBody>
      </p:sp>
      <p:sp>
        <p:nvSpPr>
          <p:cNvPr id="14" name="Text 12"/>
          <p:cNvSpPr txBox="1"/>
          <p:nvPr/>
        </p:nvSpPr>
        <p:spPr>
          <a:xfrm>
            <a:off x="822960" y="4069080"/>
            <a:ext cx="4937760" cy="457200"/>
          </a:xfrm>
          <a:prstGeom prst="rect">
            <a:avLst/>
          </a:prstGeom>
          <a:noFill/>
          <a:ln/>
        </p:spPr>
        <p:txBody>
          <a:bodyPr wrap="square" lIns="0" tIns="0" rIns="0" bIns="0" rtlCol="0" anchor="t"/>
          <a:lstStyle/>
          <a:p>
            <a:pPr marL="0" indent="0">
              <a:buNone/>
            </a:pPr>
            <a:r>
              <a:rPr lang="en-US" sz="2000" b="1" dirty="0">
                <a:solidFill>
                  <a:srgbClr val="990011"/>
                </a:solidFill>
                <a:latin typeface="Cambria" pitchFamily="34" charset="0"/>
                <a:ea typeface="Cambria" pitchFamily="34" charset="-122"/>
                <a:cs typeface="Cambria" pitchFamily="34" charset="-120"/>
              </a:rPr>
              <a:t>Today: sound</a:t>
            </a:r>
            <a:endParaRPr lang="en-US" sz="2000" dirty="0"/>
          </a:p>
        </p:txBody>
      </p:sp>
      <p:sp>
        <p:nvSpPr>
          <p:cNvPr id="15" name="Text 13"/>
          <p:cNvSpPr txBox="1"/>
          <p:nvPr/>
        </p:nvSpPr>
        <p:spPr>
          <a:xfrm>
            <a:off x="822960" y="4572000"/>
            <a:ext cx="4937760" cy="14630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Sound is one possible option. The three options change each year, so each lesson covers a different element.</a:t>
            </a:r>
            <a:endParaRPr lang="en-US" sz="1550" dirty="0"/>
          </a:p>
        </p:txBody>
      </p:sp>
      <p:sp>
        <p:nvSpPr>
          <p:cNvPr id="16" name="Shape 14"/>
          <p:cNvSpPr/>
          <p:nvPr/>
        </p:nvSpPr>
        <p:spPr>
          <a:xfrm>
            <a:off x="6172200" y="3886200"/>
            <a:ext cx="5440680" cy="2286000"/>
          </a:xfrm>
          <a:prstGeom prst="roundRect">
            <a:avLst>
              <a:gd name="adj" fmla="val 3200"/>
            </a:avLst>
          </a:prstGeom>
          <a:solidFill>
            <a:srgbClr val="2B2B2B"/>
          </a:solidFill>
          <a:ln w="9525">
            <a:solidFill>
              <a:srgbClr val="2B2B2B"/>
            </a:solidFill>
            <a:prstDash val="solid"/>
          </a:ln>
        </p:spPr>
        <p:txBody>
          <a:bodyPr/>
          <a:lstStyle/>
          <a:p>
            <a:endParaRPr lang="en-GB"/>
          </a:p>
        </p:txBody>
      </p:sp>
      <p:sp>
        <p:nvSpPr>
          <p:cNvPr id="17" name="Text 15"/>
          <p:cNvSpPr txBox="1"/>
          <p:nvPr/>
        </p:nvSpPr>
        <p:spPr>
          <a:xfrm>
            <a:off x="6446520" y="3977640"/>
            <a:ext cx="4937760" cy="914400"/>
          </a:xfrm>
          <a:prstGeom prst="rect">
            <a:avLst/>
          </a:prstGeom>
          <a:noFill/>
          <a:ln/>
        </p:spPr>
        <p:txBody>
          <a:bodyPr wrap="square" lIns="0" tIns="0" rIns="0" bIns="0" rtlCol="0" anchor="ctr"/>
          <a:lstStyle/>
          <a:p>
            <a:pPr marL="0" indent="0">
              <a:buNone/>
            </a:pPr>
            <a:r>
              <a:rPr lang="en-US" sz="5400" b="1" dirty="0">
                <a:solidFill>
                  <a:srgbClr val="C9A24B"/>
                </a:solidFill>
                <a:latin typeface="Cambria" pitchFamily="34" charset="0"/>
                <a:ea typeface="Cambria" pitchFamily="34" charset="-122"/>
                <a:cs typeface="Cambria" pitchFamily="34" charset="-120"/>
              </a:rPr>
              <a:t>5 </a:t>
            </a:r>
            <a:r>
              <a:rPr lang="en-US" sz="1800" b="1" dirty="0">
                <a:solidFill>
                  <a:srgbClr val="FFFFFF"/>
                </a:solidFill>
                <a:latin typeface="Calibri" pitchFamily="34" charset="0"/>
                <a:ea typeface="Calibri" pitchFamily="34" charset="-122"/>
                <a:cs typeface="Calibri" pitchFamily="34" charset="-120"/>
              </a:rPr>
              <a:t>marks maximum</a:t>
            </a:r>
            <a:endParaRPr lang="en-US" sz="5400" dirty="0"/>
          </a:p>
        </p:txBody>
      </p:sp>
      <p:sp>
        <p:nvSpPr>
          <p:cNvPr id="18" name="Text 16"/>
          <p:cNvSpPr txBox="1"/>
          <p:nvPr/>
        </p:nvSpPr>
        <p:spPr>
          <a:xfrm>
            <a:off x="6446520" y="4937760"/>
            <a:ext cx="4937760" cy="1097280"/>
          </a:xfrm>
          <a:prstGeom prst="rect">
            <a:avLst/>
          </a:prstGeom>
          <a:noFill/>
          <a:ln/>
        </p:spPr>
        <p:txBody>
          <a:bodyPr wrap="square" lIns="0" tIns="0" rIns="0" bIns="0" rtlCol="0" anchor="t"/>
          <a:lstStyle/>
          <a:p>
            <a:pPr marL="0" indent="0">
              <a:buNone/>
            </a:pPr>
            <a:r>
              <a:rPr lang="en-US" sz="1500" dirty="0">
                <a:solidFill>
                  <a:srgbClr val="D8D5CF"/>
                </a:solidFill>
                <a:latin typeface="Calibri" pitchFamily="34" charset="0"/>
                <a:ea typeface="Calibri" pitchFamily="34" charset="-122"/>
                <a:cs typeface="Calibri" pitchFamily="34" charset="-120"/>
              </a:rPr>
              <a:t>if you list sound ideas without explaining their effect on the audience. CIDER stops that happening.</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Hinge Question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Question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2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Which sound answer would be capped at 5 marks?</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 would use underscoring, SFX, a drone and silence."</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644652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"Distant traffic would remind the audience that ordinary life carries on outside the group's crisis."</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19" name="Text 17"/>
          <p:cNvSpPr txBox="1"/>
          <p:nvPr/>
        </p:nvSpPr>
        <p:spPr>
          <a:xfrm>
            <a:off x="82296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"A sudden cut to silence on 'He's dead' would shock the audience."</a:t>
            </a:r>
            <a:endParaRPr lang="en-US" sz="1600" dirty="0"/>
          </a:p>
        </p:txBody>
      </p:sp>
      <p:sp>
        <p:nvSpPr>
          <p:cNvPr id="21" name="Shape 19"/>
          <p:cNvSpPr/>
          <p:nvPr/>
        </p:nvSpPr>
        <p:spPr>
          <a:xfrm>
            <a:off x="6172200" y="4426214"/>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23" name="Text 21"/>
          <p:cNvSpPr txBox="1"/>
          <p:nvPr/>
        </p:nvSpPr>
        <p:spPr>
          <a:xfrm>
            <a:off x="644652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"Brian's giggling fading away would make the audience feel how alone Leah is."</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PART 3 — SKILLS TOOLKIT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The CIDER Method</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The CIDER Method</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3D3D3D"/>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645920"/>
            <a:ext cx="2066544" cy="3108960"/>
          </a:xfrm>
          <a:prstGeom prst="roundRect">
            <a:avLst>
              <a:gd name="adj" fmla="val 3540"/>
            </a:avLst>
          </a:prstGeom>
          <a:solidFill>
            <a:srgbClr val="3D3D3D"/>
          </a:solidFill>
          <a:ln w="19050">
            <a:solidFill>
              <a:srgbClr val="C9A24B"/>
            </a:solidFill>
            <a:prstDash val="solid"/>
          </a:ln>
        </p:spPr>
        <p:txBody>
          <a:bodyPr/>
          <a:lstStyle/>
          <a:p>
            <a:endParaRPr lang="en-GB"/>
          </a:p>
        </p:txBody>
      </p:sp>
      <p:sp>
        <p:nvSpPr>
          <p:cNvPr id="9" name="Shape 7"/>
          <p:cNvSpPr/>
          <p:nvPr/>
        </p:nvSpPr>
        <p:spPr>
          <a:xfrm>
            <a:off x="1216152" y="1828800"/>
            <a:ext cx="731520" cy="731520"/>
          </a:xfrm>
          <a:prstGeom prst="ellipse">
            <a:avLst/>
          </a:prstGeom>
          <a:solidFill>
            <a:srgbClr val="C9A24B"/>
          </a:solidFill>
          <a:ln w="12700">
            <a:solidFill>
              <a:srgbClr val="C9A24B"/>
            </a:solidFill>
            <a:prstDash val="solid"/>
          </a:ln>
        </p:spPr>
        <p:txBody>
          <a:bodyPr/>
          <a:lstStyle/>
          <a:p>
            <a:endParaRPr lang="en-GB"/>
          </a:p>
        </p:txBody>
      </p:sp>
      <p:sp>
        <p:nvSpPr>
          <p:cNvPr id="10" name="Text 8"/>
          <p:cNvSpPr txBox="1"/>
          <p:nvPr/>
        </p:nvSpPr>
        <p:spPr>
          <a:xfrm>
            <a:off x="1216152" y="18288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C</a:t>
            </a:r>
            <a:endParaRPr lang="en-US" sz="2400" dirty="0"/>
          </a:p>
        </p:txBody>
      </p:sp>
      <p:sp>
        <p:nvSpPr>
          <p:cNvPr id="11" name="Text 9"/>
          <p:cNvSpPr txBox="1"/>
          <p:nvPr/>
        </p:nvSpPr>
        <p:spPr>
          <a:xfrm>
            <a:off x="640080" y="2697480"/>
            <a:ext cx="1883664" cy="365760"/>
          </a:xfrm>
          <a:prstGeom prst="rect">
            <a:avLst/>
          </a:prstGeom>
          <a:noFill/>
          <a:ln/>
        </p:spPr>
        <p:txBody>
          <a:bodyPr wrap="square" lIns="0" tIns="0" rIns="0" bIns="0" rtlCol="0" anchor="t"/>
          <a:lstStyle/>
          <a:p>
            <a:pPr marL="0" indent="0" algn="ctr">
              <a:buNone/>
            </a:pPr>
            <a:r>
              <a:rPr lang="en-US" sz="1400" b="1" dirty="0">
                <a:solidFill>
                  <a:srgbClr val="C9A24B"/>
                </a:solidFill>
                <a:latin typeface="Calibri" pitchFamily="34" charset="0"/>
                <a:ea typeface="Calibri" pitchFamily="34" charset="-122"/>
                <a:cs typeface="Calibri" pitchFamily="34" charset="-120"/>
              </a:rPr>
              <a:t>CONTEXT</a:t>
            </a:r>
            <a:endParaRPr lang="en-US" sz="1400" dirty="0"/>
          </a:p>
        </p:txBody>
      </p:sp>
      <p:sp>
        <p:nvSpPr>
          <p:cNvPr id="12" name="Text 10"/>
          <p:cNvSpPr txBox="1"/>
          <p:nvPr/>
        </p:nvSpPr>
        <p:spPr>
          <a:xfrm>
            <a:off x="731520" y="3154680"/>
            <a:ext cx="1700784" cy="1554480"/>
          </a:xfrm>
          <a:prstGeom prst="rect">
            <a:avLst/>
          </a:prstGeom>
          <a:noFill/>
          <a:ln/>
        </p:spPr>
        <p:txBody>
          <a:bodyPr wrap="square" lIns="0" tIns="0" rIns="0" bIns="0" rtlCol="0" anchor="t"/>
          <a:lstStyle/>
          <a:p>
            <a:pPr marL="0" indent="0" algn="ctr">
              <a:buNone/>
            </a:pPr>
            <a:r>
              <a:rPr lang="en-US" sz="1350" dirty="0">
                <a:solidFill>
                  <a:srgbClr val="D8D5CF"/>
                </a:solidFill>
                <a:latin typeface="Calibri" pitchFamily="34" charset="0"/>
                <a:ea typeface="Calibri" pitchFamily="34" charset="-122"/>
                <a:cs typeface="Calibri" pitchFamily="34" charset="-120"/>
              </a:rPr>
              <a:t>Your sound vision, linked to themes and Rich Walsh's original design.</a:t>
            </a:r>
            <a:endParaRPr lang="en-US" sz="1350" dirty="0"/>
          </a:p>
        </p:txBody>
      </p:sp>
      <p:sp>
        <p:nvSpPr>
          <p:cNvPr id="13" name="Shape 11"/>
          <p:cNvSpPr/>
          <p:nvPr/>
        </p:nvSpPr>
        <p:spPr>
          <a:xfrm>
            <a:off x="2798064" y="1645920"/>
            <a:ext cx="2066544" cy="3108960"/>
          </a:xfrm>
          <a:prstGeom prst="roundRect">
            <a:avLst>
              <a:gd name="adj" fmla="val 3540"/>
            </a:avLst>
          </a:prstGeom>
          <a:solidFill>
            <a:srgbClr val="3D3D3D"/>
          </a:solidFill>
          <a:ln w="19050">
            <a:solidFill>
              <a:srgbClr val="990011"/>
            </a:solidFill>
            <a:prstDash val="solid"/>
          </a:ln>
        </p:spPr>
        <p:txBody>
          <a:bodyPr/>
          <a:lstStyle/>
          <a:p>
            <a:endParaRPr lang="en-GB"/>
          </a:p>
        </p:txBody>
      </p:sp>
      <p:sp>
        <p:nvSpPr>
          <p:cNvPr id="14" name="Shape 12"/>
          <p:cNvSpPr/>
          <p:nvPr/>
        </p:nvSpPr>
        <p:spPr>
          <a:xfrm>
            <a:off x="3465576" y="1828800"/>
            <a:ext cx="731520" cy="731520"/>
          </a:xfrm>
          <a:prstGeom prst="ellipse">
            <a:avLst/>
          </a:prstGeom>
          <a:solidFill>
            <a:srgbClr val="990011"/>
          </a:solidFill>
          <a:ln w="12700">
            <a:solidFill>
              <a:srgbClr val="990011"/>
            </a:solidFill>
            <a:prstDash val="solid"/>
          </a:ln>
        </p:spPr>
        <p:txBody>
          <a:bodyPr/>
          <a:lstStyle/>
          <a:p>
            <a:endParaRPr lang="en-GB"/>
          </a:p>
        </p:txBody>
      </p:sp>
      <p:sp>
        <p:nvSpPr>
          <p:cNvPr id="15" name="Text 13"/>
          <p:cNvSpPr txBox="1"/>
          <p:nvPr/>
        </p:nvSpPr>
        <p:spPr>
          <a:xfrm>
            <a:off x="3465576" y="18288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I</a:t>
            </a:r>
            <a:endParaRPr lang="en-US" sz="2400" dirty="0"/>
          </a:p>
        </p:txBody>
      </p:sp>
      <p:sp>
        <p:nvSpPr>
          <p:cNvPr id="16" name="Text 14"/>
          <p:cNvSpPr txBox="1"/>
          <p:nvPr/>
        </p:nvSpPr>
        <p:spPr>
          <a:xfrm>
            <a:off x="2889504" y="2697480"/>
            <a:ext cx="1883664" cy="365760"/>
          </a:xfrm>
          <a:prstGeom prst="rect">
            <a:avLst/>
          </a:prstGeom>
          <a:noFill/>
          <a:ln/>
        </p:spPr>
        <p:txBody>
          <a:bodyPr wrap="square" lIns="0" tIns="0" rIns="0" bIns="0" rtlCol="0" anchor="t"/>
          <a:lstStyle/>
          <a:p>
            <a:pPr marL="0" indent="0" algn="ctr">
              <a:buNone/>
            </a:pPr>
            <a:r>
              <a:rPr lang="en-US" sz="1400" b="1" dirty="0">
                <a:solidFill>
                  <a:srgbClr val="C9A24B"/>
                </a:solidFill>
                <a:latin typeface="Calibri" pitchFamily="34" charset="0"/>
                <a:ea typeface="Calibri" pitchFamily="34" charset="-122"/>
                <a:cs typeface="Calibri" pitchFamily="34" charset="-120"/>
              </a:rPr>
              <a:t>IDENTIFY</a:t>
            </a:r>
            <a:endParaRPr lang="en-US" sz="1400" dirty="0"/>
          </a:p>
        </p:txBody>
      </p:sp>
      <p:sp>
        <p:nvSpPr>
          <p:cNvPr id="17" name="Text 15"/>
          <p:cNvSpPr txBox="1"/>
          <p:nvPr/>
        </p:nvSpPr>
        <p:spPr>
          <a:xfrm>
            <a:off x="2980944" y="3154680"/>
            <a:ext cx="1700784" cy="1554480"/>
          </a:xfrm>
          <a:prstGeom prst="rect">
            <a:avLst/>
          </a:prstGeom>
          <a:noFill/>
          <a:ln/>
        </p:spPr>
        <p:txBody>
          <a:bodyPr wrap="square" lIns="0" tIns="0" rIns="0" bIns="0" rtlCol="0" anchor="t"/>
          <a:lstStyle/>
          <a:p>
            <a:pPr marL="0" indent="0" algn="ctr">
              <a:buNone/>
            </a:pPr>
            <a:r>
              <a:rPr lang="en-US" sz="1350" dirty="0">
                <a:solidFill>
                  <a:srgbClr val="D8D5CF"/>
                </a:solidFill>
                <a:latin typeface="Calibri" pitchFamily="34" charset="0"/>
                <a:ea typeface="Calibri" pitchFamily="34" charset="-122"/>
                <a:cs typeface="Calibri" pitchFamily="34" charset="-120"/>
              </a:rPr>
              <a:t>The exact sounds: type, diegetic or non-diegetic, where they come from.</a:t>
            </a:r>
            <a:endParaRPr lang="en-US" sz="1350" dirty="0"/>
          </a:p>
        </p:txBody>
      </p:sp>
      <p:sp>
        <p:nvSpPr>
          <p:cNvPr id="18" name="Shape 16"/>
          <p:cNvSpPr/>
          <p:nvPr/>
        </p:nvSpPr>
        <p:spPr>
          <a:xfrm>
            <a:off x="5047488" y="1645920"/>
            <a:ext cx="2066544" cy="3108960"/>
          </a:xfrm>
          <a:prstGeom prst="roundRect">
            <a:avLst>
              <a:gd name="adj" fmla="val 3540"/>
            </a:avLst>
          </a:prstGeom>
          <a:solidFill>
            <a:srgbClr val="3D3D3D"/>
          </a:solidFill>
          <a:ln w="19050">
            <a:solidFill>
              <a:srgbClr val="1F5C4E"/>
            </a:solidFill>
            <a:prstDash val="solid"/>
          </a:ln>
        </p:spPr>
        <p:txBody>
          <a:bodyPr/>
          <a:lstStyle/>
          <a:p>
            <a:endParaRPr lang="en-GB"/>
          </a:p>
        </p:txBody>
      </p:sp>
      <p:sp>
        <p:nvSpPr>
          <p:cNvPr id="19" name="Shape 17"/>
          <p:cNvSpPr/>
          <p:nvPr/>
        </p:nvSpPr>
        <p:spPr>
          <a:xfrm>
            <a:off x="5715000" y="1828800"/>
            <a:ext cx="731520" cy="731520"/>
          </a:xfrm>
          <a:prstGeom prst="ellipse">
            <a:avLst/>
          </a:prstGeom>
          <a:solidFill>
            <a:srgbClr val="1F5C4E"/>
          </a:solidFill>
          <a:ln w="12700">
            <a:solidFill>
              <a:srgbClr val="1F5C4E"/>
            </a:solidFill>
            <a:prstDash val="solid"/>
          </a:ln>
        </p:spPr>
        <p:txBody>
          <a:bodyPr/>
          <a:lstStyle/>
          <a:p>
            <a:endParaRPr lang="en-GB"/>
          </a:p>
        </p:txBody>
      </p:sp>
      <p:sp>
        <p:nvSpPr>
          <p:cNvPr id="20" name="Text 18"/>
          <p:cNvSpPr txBox="1"/>
          <p:nvPr/>
        </p:nvSpPr>
        <p:spPr>
          <a:xfrm>
            <a:off x="5715000" y="18288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D</a:t>
            </a:r>
            <a:endParaRPr lang="en-US" sz="2400" dirty="0"/>
          </a:p>
        </p:txBody>
      </p:sp>
      <p:sp>
        <p:nvSpPr>
          <p:cNvPr id="21" name="Text 19"/>
          <p:cNvSpPr txBox="1"/>
          <p:nvPr/>
        </p:nvSpPr>
        <p:spPr>
          <a:xfrm>
            <a:off x="5138928" y="2697480"/>
            <a:ext cx="1883664" cy="365760"/>
          </a:xfrm>
          <a:prstGeom prst="rect">
            <a:avLst/>
          </a:prstGeom>
          <a:noFill/>
          <a:ln/>
        </p:spPr>
        <p:txBody>
          <a:bodyPr wrap="square" lIns="0" tIns="0" rIns="0" bIns="0" rtlCol="0" anchor="t"/>
          <a:lstStyle/>
          <a:p>
            <a:pPr marL="0" indent="0" algn="ctr">
              <a:buNone/>
            </a:pPr>
            <a:r>
              <a:rPr lang="en-US" sz="1400" b="1" dirty="0">
                <a:solidFill>
                  <a:srgbClr val="C9A24B"/>
                </a:solidFill>
                <a:latin typeface="Calibri" pitchFamily="34" charset="0"/>
                <a:ea typeface="Calibri" pitchFamily="34" charset="-122"/>
                <a:cs typeface="Calibri" pitchFamily="34" charset="-120"/>
              </a:rPr>
              <a:t>DISCUSSION</a:t>
            </a:r>
            <a:endParaRPr lang="en-US" sz="1400" dirty="0"/>
          </a:p>
        </p:txBody>
      </p:sp>
      <p:sp>
        <p:nvSpPr>
          <p:cNvPr id="22" name="Text 20"/>
          <p:cNvSpPr txBox="1"/>
          <p:nvPr/>
        </p:nvSpPr>
        <p:spPr>
          <a:xfrm>
            <a:off x="5230368" y="3154680"/>
            <a:ext cx="1700784" cy="1554480"/>
          </a:xfrm>
          <a:prstGeom prst="rect">
            <a:avLst/>
          </a:prstGeom>
          <a:noFill/>
          <a:ln/>
        </p:spPr>
        <p:txBody>
          <a:bodyPr wrap="square" lIns="0" tIns="0" rIns="0" bIns="0" rtlCol="0" anchor="t"/>
          <a:lstStyle/>
          <a:p>
            <a:pPr marL="0" indent="0" algn="ctr">
              <a:buNone/>
            </a:pPr>
            <a:r>
              <a:rPr lang="en-US" sz="1350" dirty="0">
                <a:solidFill>
                  <a:srgbClr val="D8D5CF"/>
                </a:solidFill>
                <a:latin typeface="Calibri" pitchFamily="34" charset="0"/>
                <a:ea typeface="Calibri" pitchFamily="34" charset="-122"/>
                <a:cs typeface="Calibri" pitchFamily="34" charset="-120"/>
              </a:rPr>
              <a:t>Exactly when and how the sound changes: the cue, %, pitch, seconds, direction.</a:t>
            </a:r>
            <a:endParaRPr lang="en-US" sz="1350" dirty="0"/>
          </a:p>
        </p:txBody>
      </p:sp>
      <p:sp>
        <p:nvSpPr>
          <p:cNvPr id="23" name="Shape 21"/>
          <p:cNvSpPr/>
          <p:nvPr/>
        </p:nvSpPr>
        <p:spPr>
          <a:xfrm>
            <a:off x="7296912" y="1645920"/>
            <a:ext cx="2066544" cy="3108960"/>
          </a:xfrm>
          <a:prstGeom prst="roundRect">
            <a:avLst>
              <a:gd name="adj" fmla="val 3540"/>
            </a:avLst>
          </a:prstGeom>
          <a:solidFill>
            <a:srgbClr val="3D3D3D"/>
          </a:solidFill>
          <a:ln w="19050">
            <a:solidFill>
              <a:srgbClr val="2C4A6E"/>
            </a:solidFill>
            <a:prstDash val="solid"/>
          </a:ln>
        </p:spPr>
        <p:txBody>
          <a:bodyPr/>
          <a:lstStyle/>
          <a:p>
            <a:endParaRPr lang="en-GB"/>
          </a:p>
        </p:txBody>
      </p:sp>
      <p:sp>
        <p:nvSpPr>
          <p:cNvPr id="24" name="Shape 22"/>
          <p:cNvSpPr/>
          <p:nvPr/>
        </p:nvSpPr>
        <p:spPr>
          <a:xfrm>
            <a:off x="7964424" y="1828800"/>
            <a:ext cx="731520" cy="731520"/>
          </a:xfrm>
          <a:prstGeom prst="ellipse">
            <a:avLst/>
          </a:prstGeom>
          <a:solidFill>
            <a:srgbClr val="2C4A6E"/>
          </a:solidFill>
          <a:ln w="12700">
            <a:solidFill>
              <a:srgbClr val="2C4A6E"/>
            </a:solidFill>
            <a:prstDash val="solid"/>
          </a:ln>
        </p:spPr>
        <p:txBody>
          <a:bodyPr/>
          <a:lstStyle/>
          <a:p>
            <a:endParaRPr lang="en-GB"/>
          </a:p>
        </p:txBody>
      </p:sp>
      <p:sp>
        <p:nvSpPr>
          <p:cNvPr id="25" name="Text 23"/>
          <p:cNvSpPr txBox="1"/>
          <p:nvPr/>
        </p:nvSpPr>
        <p:spPr>
          <a:xfrm>
            <a:off x="7964424" y="18288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E</a:t>
            </a:r>
            <a:endParaRPr lang="en-US" sz="2400" dirty="0"/>
          </a:p>
        </p:txBody>
      </p:sp>
      <p:sp>
        <p:nvSpPr>
          <p:cNvPr id="26" name="Text 24"/>
          <p:cNvSpPr txBox="1"/>
          <p:nvPr/>
        </p:nvSpPr>
        <p:spPr>
          <a:xfrm>
            <a:off x="7388352" y="2697480"/>
            <a:ext cx="1883664" cy="365760"/>
          </a:xfrm>
          <a:prstGeom prst="rect">
            <a:avLst/>
          </a:prstGeom>
          <a:noFill/>
          <a:ln/>
        </p:spPr>
        <p:txBody>
          <a:bodyPr wrap="square" lIns="0" tIns="0" rIns="0" bIns="0" rtlCol="0" anchor="t"/>
          <a:lstStyle/>
          <a:p>
            <a:pPr marL="0" indent="0" algn="ctr">
              <a:buNone/>
            </a:pPr>
            <a:r>
              <a:rPr lang="en-US" sz="1400" b="1" dirty="0">
                <a:solidFill>
                  <a:srgbClr val="C9A24B"/>
                </a:solidFill>
                <a:latin typeface="Calibri" pitchFamily="34" charset="0"/>
                <a:ea typeface="Calibri" pitchFamily="34" charset="-122"/>
                <a:cs typeface="Calibri" pitchFamily="34" charset="-120"/>
              </a:rPr>
              <a:t>EVALUATE</a:t>
            </a:r>
            <a:endParaRPr lang="en-US" sz="1400" dirty="0"/>
          </a:p>
        </p:txBody>
      </p:sp>
      <p:sp>
        <p:nvSpPr>
          <p:cNvPr id="27" name="Text 25"/>
          <p:cNvSpPr txBox="1"/>
          <p:nvPr/>
        </p:nvSpPr>
        <p:spPr>
          <a:xfrm>
            <a:off x="7479792" y="3154680"/>
            <a:ext cx="1700784" cy="1554480"/>
          </a:xfrm>
          <a:prstGeom prst="rect">
            <a:avLst/>
          </a:prstGeom>
          <a:noFill/>
          <a:ln/>
        </p:spPr>
        <p:txBody>
          <a:bodyPr wrap="square" lIns="0" tIns="0" rIns="0" bIns="0" rtlCol="0" anchor="t"/>
          <a:lstStyle/>
          <a:p>
            <a:pPr marL="0" indent="0" algn="ctr">
              <a:buNone/>
            </a:pPr>
            <a:r>
              <a:rPr lang="en-US" sz="1350" dirty="0">
                <a:solidFill>
                  <a:srgbClr val="D8D5CF"/>
                </a:solidFill>
                <a:latin typeface="Calibri" pitchFamily="34" charset="0"/>
                <a:ea typeface="Calibri" pitchFamily="34" charset="-122"/>
                <a:cs typeface="Calibri" pitchFamily="34" charset="-120"/>
              </a:rPr>
              <a:t>Why it works and why it is achievable for a school production.</a:t>
            </a:r>
            <a:endParaRPr lang="en-US" sz="1350" dirty="0"/>
          </a:p>
        </p:txBody>
      </p:sp>
      <p:sp>
        <p:nvSpPr>
          <p:cNvPr id="28" name="Shape 26"/>
          <p:cNvSpPr/>
          <p:nvPr/>
        </p:nvSpPr>
        <p:spPr>
          <a:xfrm>
            <a:off x="9546336" y="1645920"/>
            <a:ext cx="2066544" cy="3108960"/>
          </a:xfrm>
          <a:prstGeom prst="roundRect">
            <a:avLst>
              <a:gd name="adj" fmla="val 3540"/>
            </a:avLst>
          </a:prstGeom>
          <a:solidFill>
            <a:srgbClr val="3D3D3D"/>
          </a:solidFill>
          <a:ln w="19050">
            <a:solidFill>
              <a:srgbClr val="6B3F69"/>
            </a:solidFill>
            <a:prstDash val="solid"/>
          </a:ln>
        </p:spPr>
        <p:txBody>
          <a:bodyPr/>
          <a:lstStyle/>
          <a:p>
            <a:endParaRPr lang="en-GB"/>
          </a:p>
        </p:txBody>
      </p:sp>
      <p:sp>
        <p:nvSpPr>
          <p:cNvPr id="29" name="Shape 27"/>
          <p:cNvSpPr/>
          <p:nvPr/>
        </p:nvSpPr>
        <p:spPr>
          <a:xfrm>
            <a:off x="10213848" y="1828800"/>
            <a:ext cx="731520" cy="731520"/>
          </a:xfrm>
          <a:prstGeom prst="ellipse">
            <a:avLst/>
          </a:prstGeom>
          <a:solidFill>
            <a:srgbClr val="6B3F69"/>
          </a:solidFill>
          <a:ln w="12700">
            <a:solidFill>
              <a:srgbClr val="6B3F69"/>
            </a:solidFill>
            <a:prstDash val="solid"/>
          </a:ln>
        </p:spPr>
        <p:txBody>
          <a:bodyPr/>
          <a:lstStyle/>
          <a:p>
            <a:endParaRPr lang="en-GB"/>
          </a:p>
        </p:txBody>
      </p:sp>
      <p:sp>
        <p:nvSpPr>
          <p:cNvPr id="30" name="Text 28"/>
          <p:cNvSpPr txBox="1"/>
          <p:nvPr/>
        </p:nvSpPr>
        <p:spPr>
          <a:xfrm>
            <a:off x="10213848" y="18288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R</a:t>
            </a:r>
            <a:endParaRPr lang="en-US" sz="2400" dirty="0"/>
          </a:p>
        </p:txBody>
      </p:sp>
      <p:sp>
        <p:nvSpPr>
          <p:cNvPr id="31" name="Text 29"/>
          <p:cNvSpPr txBox="1"/>
          <p:nvPr/>
        </p:nvSpPr>
        <p:spPr>
          <a:xfrm>
            <a:off x="9637776" y="2697480"/>
            <a:ext cx="1883664" cy="365760"/>
          </a:xfrm>
          <a:prstGeom prst="rect">
            <a:avLst/>
          </a:prstGeom>
          <a:noFill/>
          <a:ln/>
        </p:spPr>
        <p:txBody>
          <a:bodyPr wrap="square" lIns="0" tIns="0" rIns="0" bIns="0" rtlCol="0" anchor="t"/>
          <a:lstStyle/>
          <a:p>
            <a:pPr marL="0" indent="0" algn="ctr">
              <a:buNone/>
            </a:pPr>
            <a:r>
              <a:rPr lang="en-US" sz="1400" b="1" dirty="0">
                <a:solidFill>
                  <a:srgbClr val="C9A24B"/>
                </a:solidFill>
                <a:latin typeface="Calibri" pitchFamily="34" charset="0"/>
                <a:ea typeface="Calibri" pitchFamily="34" charset="-122"/>
                <a:cs typeface="Calibri" pitchFamily="34" charset="-120"/>
              </a:rPr>
              <a:t>RELATE</a:t>
            </a:r>
            <a:endParaRPr lang="en-US" sz="1400" dirty="0"/>
          </a:p>
        </p:txBody>
      </p:sp>
      <p:sp>
        <p:nvSpPr>
          <p:cNvPr id="32" name="Text 30"/>
          <p:cNvSpPr txBox="1"/>
          <p:nvPr/>
        </p:nvSpPr>
        <p:spPr>
          <a:xfrm>
            <a:off x="9729216" y="3154680"/>
            <a:ext cx="1700784" cy="1554480"/>
          </a:xfrm>
          <a:prstGeom prst="rect">
            <a:avLst/>
          </a:prstGeom>
          <a:noFill/>
          <a:ln/>
        </p:spPr>
        <p:txBody>
          <a:bodyPr wrap="square" lIns="0" tIns="0" rIns="0" bIns="0" rtlCol="0" anchor="t"/>
          <a:lstStyle/>
          <a:p>
            <a:pPr marL="0" indent="0" algn="ctr">
              <a:buNone/>
            </a:pPr>
            <a:r>
              <a:rPr lang="en-US" sz="1350" dirty="0">
                <a:solidFill>
                  <a:srgbClr val="D8D5CF"/>
                </a:solidFill>
                <a:latin typeface="Calibri" pitchFamily="34" charset="0"/>
                <a:ea typeface="Calibri" pitchFamily="34" charset="-122"/>
                <a:cs typeface="Calibri" pitchFamily="34" charset="-120"/>
              </a:rPr>
              <a:t>How the sound makes the audience think or feel.</a:t>
            </a:r>
            <a:endParaRPr lang="en-US" sz="1350" dirty="0"/>
          </a:p>
        </p:txBody>
      </p:sp>
      <p:sp>
        <p:nvSpPr>
          <p:cNvPr id="33" name="Shape 31"/>
          <p:cNvSpPr/>
          <p:nvPr/>
        </p:nvSpPr>
        <p:spPr>
          <a:xfrm>
            <a:off x="548640" y="5029200"/>
            <a:ext cx="3474720" cy="1188720"/>
          </a:xfrm>
          <a:prstGeom prst="roundRect">
            <a:avLst>
              <a:gd name="adj" fmla="val 6154"/>
            </a:avLst>
          </a:prstGeom>
          <a:solidFill>
            <a:srgbClr val="F4F3F1"/>
          </a:solidFill>
          <a:ln w="9525">
            <a:solidFill>
              <a:srgbClr val="F4F3F1"/>
            </a:solidFill>
            <a:prstDash val="solid"/>
          </a:ln>
        </p:spPr>
        <p:txBody>
          <a:bodyPr/>
          <a:lstStyle/>
          <a:p>
            <a:endParaRPr lang="en-GB"/>
          </a:p>
        </p:txBody>
      </p:sp>
      <p:sp>
        <p:nvSpPr>
          <p:cNvPr id="34" name="Text 32"/>
          <p:cNvSpPr txBox="1"/>
          <p:nvPr/>
        </p:nvSpPr>
        <p:spPr>
          <a:xfrm>
            <a:off x="822960" y="5166360"/>
            <a:ext cx="2926080" cy="365760"/>
          </a:xfrm>
          <a:prstGeom prst="rect">
            <a:avLst/>
          </a:prstGeom>
          <a:noFill/>
          <a:ln/>
        </p:spPr>
        <p:txBody>
          <a:bodyPr wrap="square" lIns="0" tIns="0" rIns="0" bIns="0" rtlCol="0" anchor="t"/>
          <a:lstStyle/>
          <a:p>
            <a:pPr marL="0" indent="0">
              <a:buNone/>
            </a:pPr>
            <a:r>
              <a:rPr lang="en-US" sz="1300" b="1" dirty="0">
                <a:solidFill>
                  <a:srgbClr val="990011"/>
                </a:solidFill>
                <a:latin typeface="Calibri" pitchFamily="34" charset="0"/>
                <a:ea typeface="Calibri" pitchFamily="34" charset="-122"/>
                <a:cs typeface="Calibri" pitchFamily="34" charset="-120"/>
              </a:rPr>
              <a:t>I DO — my model</a:t>
            </a:r>
            <a:endParaRPr lang="en-US" sz="1300" dirty="0"/>
          </a:p>
        </p:txBody>
      </p:sp>
      <p:sp>
        <p:nvSpPr>
          <p:cNvPr id="35" name="Text 33"/>
          <p:cNvSpPr txBox="1"/>
          <p:nvPr/>
        </p:nvSpPr>
        <p:spPr>
          <a:xfrm>
            <a:off x="822960" y="5577840"/>
            <a:ext cx="2926080" cy="457200"/>
          </a:xfrm>
          <a:prstGeom prst="rect">
            <a:avLst/>
          </a:prstGeom>
          <a:noFill/>
          <a:ln/>
        </p:spPr>
        <p:txBody>
          <a:bodyPr wrap="square" lIns="0" tIns="0" rIns="0" bIns="0" rtlCol="0" anchor="t"/>
          <a:lstStyle/>
          <a:p>
            <a:pPr marL="0" indent="0">
              <a:buNone/>
            </a:pPr>
            <a:r>
              <a:rPr lang="en-US" sz="1700" b="1" dirty="0">
                <a:solidFill>
                  <a:srgbClr val="222222"/>
                </a:solidFill>
                <a:latin typeface="Cambria" pitchFamily="34" charset="0"/>
                <a:ea typeface="Cambria" pitchFamily="34" charset="-122"/>
                <a:cs typeface="Cambria" pitchFamily="34" charset="-120"/>
              </a:rPr>
              <a:t>Sound · the bag experiment</a:t>
            </a:r>
            <a:endParaRPr lang="en-US" sz="1700" dirty="0"/>
          </a:p>
        </p:txBody>
      </p:sp>
      <p:sp>
        <p:nvSpPr>
          <p:cNvPr id="36" name="Shape 34"/>
          <p:cNvSpPr/>
          <p:nvPr/>
        </p:nvSpPr>
        <p:spPr>
          <a:xfrm>
            <a:off x="4297680" y="5029200"/>
            <a:ext cx="3474720" cy="1188720"/>
          </a:xfrm>
          <a:prstGeom prst="roundRect">
            <a:avLst>
              <a:gd name="adj" fmla="val 6154"/>
            </a:avLst>
          </a:prstGeom>
          <a:solidFill>
            <a:srgbClr val="F4F3F1"/>
          </a:solidFill>
          <a:ln w="9525">
            <a:solidFill>
              <a:srgbClr val="F4F3F1"/>
            </a:solidFill>
            <a:prstDash val="solid"/>
          </a:ln>
        </p:spPr>
        <p:txBody>
          <a:bodyPr/>
          <a:lstStyle/>
          <a:p>
            <a:endParaRPr lang="en-GB"/>
          </a:p>
        </p:txBody>
      </p:sp>
      <p:sp>
        <p:nvSpPr>
          <p:cNvPr id="37" name="Text 35"/>
          <p:cNvSpPr txBox="1"/>
          <p:nvPr/>
        </p:nvSpPr>
        <p:spPr>
          <a:xfrm>
            <a:off x="4572000" y="5166360"/>
            <a:ext cx="2926080" cy="365760"/>
          </a:xfrm>
          <a:prstGeom prst="rect">
            <a:avLst/>
          </a:prstGeom>
          <a:noFill/>
          <a:ln/>
        </p:spPr>
        <p:txBody>
          <a:bodyPr wrap="square" lIns="0" tIns="0" rIns="0" bIns="0" rtlCol="0" anchor="t"/>
          <a:lstStyle/>
          <a:p>
            <a:pPr marL="0" indent="0">
              <a:buNone/>
            </a:pPr>
            <a:r>
              <a:rPr lang="en-US" sz="1300" b="1" dirty="0">
                <a:solidFill>
                  <a:srgbClr val="990011"/>
                </a:solidFill>
                <a:latin typeface="Calibri" pitchFamily="34" charset="0"/>
                <a:ea typeface="Calibri" pitchFamily="34" charset="-122"/>
                <a:cs typeface="Calibri" pitchFamily="34" charset="-120"/>
              </a:rPr>
              <a:t>WE DO — our model</a:t>
            </a:r>
            <a:endParaRPr lang="en-US" sz="1300" dirty="0"/>
          </a:p>
        </p:txBody>
      </p:sp>
      <p:sp>
        <p:nvSpPr>
          <p:cNvPr id="38" name="Text 36"/>
          <p:cNvSpPr txBox="1"/>
          <p:nvPr/>
        </p:nvSpPr>
        <p:spPr>
          <a:xfrm>
            <a:off x="4572000" y="5577840"/>
            <a:ext cx="2926080" cy="457200"/>
          </a:xfrm>
          <a:prstGeom prst="rect">
            <a:avLst/>
          </a:prstGeom>
          <a:noFill/>
          <a:ln/>
        </p:spPr>
        <p:txBody>
          <a:bodyPr wrap="square" lIns="0" tIns="0" rIns="0" bIns="0" rtlCol="0" anchor="t"/>
          <a:lstStyle/>
          <a:p>
            <a:pPr marL="0" indent="0">
              <a:buNone/>
            </a:pPr>
            <a:r>
              <a:rPr lang="en-US" sz="1700" b="1" dirty="0">
                <a:solidFill>
                  <a:srgbClr val="222222"/>
                </a:solidFill>
                <a:latin typeface="Cambria" pitchFamily="34" charset="0"/>
                <a:ea typeface="Cambria" pitchFamily="34" charset="-122"/>
                <a:cs typeface="Cambria" pitchFamily="34" charset="-120"/>
              </a:rPr>
              <a:t>Sound · Phil's orders</a:t>
            </a:r>
            <a:endParaRPr lang="en-US" sz="1700" dirty="0"/>
          </a:p>
        </p:txBody>
      </p:sp>
      <p:sp>
        <p:nvSpPr>
          <p:cNvPr id="39" name="Shape 37"/>
          <p:cNvSpPr/>
          <p:nvPr/>
        </p:nvSpPr>
        <p:spPr>
          <a:xfrm>
            <a:off x="8046720" y="5029200"/>
            <a:ext cx="3474720" cy="1188720"/>
          </a:xfrm>
          <a:prstGeom prst="roundRect">
            <a:avLst>
              <a:gd name="adj" fmla="val 6154"/>
            </a:avLst>
          </a:prstGeom>
          <a:solidFill>
            <a:srgbClr val="F4F3F1"/>
          </a:solidFill>
          <a:ln w="9525">
            <a:solidFill>
              <a:srgbClr val="F4F3F1"/>
            </a:solidFill>
            <a:prstDash val="solid"/>
          </a:ln>
        </p:spPr>
        <p:txBody>
          <a:bodyPr/>
          <a:lstStyle/>
          <a:p>
            <a:endParaRPr lang="en-GB"/>
          </a:p>
        </p:txBody>
      </p:sp>
      <p:sp>
        <p:nvSpPr>
          <p:cNvPr id="40" name="Text 38"/>
          <p:cNvSpPr txBox="1"/>
          <p:nvPr/>
        </p:nvSpPr>
        <p:spPr>
          <a:xfrm>
            <a:off x="8321040" y="5166360"/>
            <a:ext cx="2926080" cy="365760"/>
          </a:xfrm>
          <a:prstGeom prst="rect">
            <a:avLst/>
          </a:prstGeom>
          <a:noFill/>
          <a:ln/>
        </p:spPr>
        <p:txBody>
          <a:bodyPr wrap="square" lIns="0" tIns="0" rIns="0" bIns="0" rtlCol="0" anchor="t"/>
          <a:lstStyle/>
          <a:p>
            <a:pPr marL="0" indent="0">
              <a:buNone/>
            </a:pPr>
            <a:r>
              <a:rPr lang="en-US" sz="1300" b="1" dirty="0">
                <a:solidFill>
                  <a:srgbClr val="990011"/>
                </a:solidFill>
                <a:latin typeface="Calibri" pitchFamily="34" charset="0"/>
                <a:ea typeface="Calibri" pitchFamily="34" charset="-122"/>
                <a:cs typeface="Calibri" pitchFamily="34" charset="-120"/>
              </a:rPr>
              <a:t>YOU DO — your point</a:t>
            </a:r>
            <a:endParaRPr lang="en-US" sz="1300" dirty="0"/>
          </a:p>
        </p:txBody>
      </p:sp>
      <p:sp>
        <p:nvSpPr>
          <p:cNvPr id="41" name="Text 39"/>
          <p:cNvSpPr txBox="1"/>
          <p:nvPr/>
        </p:nvSpPr>
        <p:spPr>
          <a:xfrm>
            <a:off x="8321040" y="5577840"/>
            <a:ext cx="2926080" cy="457200"/>
          </a:xfrm>
          <a:prstGeom prst="rect">
            <a:avLst/>
          </a:prstGeom>
          <a:noFill/>
          <a:ln/>
        </p:spPr>
        <p:txBody>
          <a:bodyPr wrap="square" lIns="0" tIns="0" rIns="0" bIns="0" rtlCol="0" anchor="t"/>
          <a:lstStyle/>
          <a:p>
            <a:pPr marL="0" indent="0">
              <a:buNone/>
            </a:pPr>
            <a:r>
              <a:rPr lang="en-US" sz="1700" b="1" dirty="0">
                <a:solidFill>
                  <a:srgbClr val="222222"/>
                </a:solidFill>
                <a:latin typeface="Cambria" pitchFamily="34" charset="0"/>
                <a:ea typeface="Cambria" pitchFamily="34" charset="-122"/>
                <a:cs typeface="Cambria" pitchFamily="34" charset="-120"/>
              </a:rPr>
              <a:t>Sound · your moment from Task 1</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C9A24B"/>
          </a:solidFill>
          <a:ln w="12700">
            <a:solidFill>
              <a:srgbClr val="C9A24B"/>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C</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CONTEXT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Your overall sound vision</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CONTEXT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txBody>
          <a:bodyPr/>
          <a:lstStyle/>
          <a:p>
            <a:endParaRPr lang="en-GB"/>
          </a:p>
        </p:txBody>
      </p:sp>
      <p:sp>
        <p:nvSpPr>
          <p:cNvPr id="11" name="Text 9"/>
          <p:cNvSpPr txBox="1"/>
          <p:nvPr/>
        </p:nvSpPr>
        <p:spPr>
          <a:xfrm>
            <a:off x="822960" y="1920240"/>
            <a:ext cx="4572000" cy="32004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What should the audience feel in this moment?</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How will your sound develop across the play: street to field to wood?</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Name a theme: guilt, fear, power, responsibility, group pressure.</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Link to Rich Walsh's original sound design.</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txBody>
          <a:bodyPr/>
          <a:lstStyle/>
          <a:p>
            <a:endParaRPr lang="en-GB"/>
          </a:p>
        </p:txBody>
      </p:sp>
      <p:sp>
        <p:nvSpPr>
          <p:cNvPr id="14" name="Text 12"/>
          <p:cNvSpPr txBox="1"/>
          <p:nvPr/>
        </p:nvSpPr>
        <p:spPr>
          <a:xfrm>
            <a:off x="6126480" y="1920240"/>
            <a:ext cx="5212080" cy="32004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MY MODEL — SOUND, THE BAG EXPERIMENT</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marL="0" indent="0">
              <a:buNone/>
            </a:pPr>
            <a:r>
              <a:rPr lang="en-US" sz="1800" i="1" dirty="0">
                <a:solidFill>
                  <a:srgbClr val="F4F3F1"/>
                </a:solidFill>
                <a:latin typeface="Calibri" pitchFamily="34" charset="0"/>
                <a:ea typeface="Calibri" pitchFamily="34" charset="-122"/>
                <a:cs typeface="Calibri" pitchFamily="34" charset="-120"/>
              </a:rPr>
              <a:t>"My sound vision is to make the audience feel the horror of how easily Phil turns cruelty into a game. Building on Rich Walsh's use of distant, everyday sounds to show a world that doesn't care, I would strip the wood down to near-silence, so the only sounds left are the ones the group make."</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C9A24B"/>
          </a:solidFill>
          <a:ln w="12700">
            <a:solidFill>
              <a:srgbClr val="C9A24B"/>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C</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CONTEXT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Build it together: Phil's orders ("Take Brian.")</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CONTEXT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WE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txBody>
          <a:bodyPr/>
          <a:lstStyle/>
          <a:p>
            <a:endParaRPr lang="en-GB"/>
          </a:p>
        </p:txBody>
      </p:sp>
      <p:sp>
        <p:nvSpPr>
          <p:cNvPr id="11" name="Text 9"/>
          <p:cNvSpPr txBox="1"/>
          <p:nvPr/>
        </p:nvSpPr>
        <p:spPr>
          <a:xfrm>
            <a:off x="822960" y="1920240"/>
            <a:ext cx="4572000" cy="32004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When Phil says "Take Brian. Make a game of it.", what is he really doing?</a:t>
            </a:r>
            <a:endParaRPr lang="en-US" sz="1600" dirty="0"/>
          </a:p>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Which theme does this link to?</a:t>
            </a:r>
            <a:endParaRPr lang="en-US" sz="1600" dirty="0"/>
          </a:p>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How could Rich Walsh's style help us?</a:t>
            </a:r>
            <a:endParaRPr lang="en-US" sz="1600" dirty="0"/>
          </a:p>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Should we add sound, or take it away? Why?</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C9A24B"/>
            </a:solidFill>
            <a:prstDash val="solid"/>
          </a:ln>
        </p:spPr>
        <p:txBody>
          <a:bodyPr/>
          <a:lstStyle/>
          <a:p>
            <a:endParaRPr lang="en-GB"/>
          </a:p>
        </p:txBody>
      </p:sp>
      <p:sp>
        <p:nvSpPr>
          <p:cNvPr id="14" name="Text 12"/>
          <p:cNvSpPr txBox="1"/>
          <p:nvPr/>
        </p:nvSpPr>
        <p:spPr>
          <a:xfrm>
            <a:off x="6126480" y="1920240"/>
            <a:ext cx="5212080" cy="32004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marL="0" indent="0">
              <a:buNone/>
            </a:pPr>
            <a:r>
              <a:rPr lang="en-US" sz="1900" dirty="0">
                <a:solidFill>
                  <a:srgbClr val="222222"/>
                </a:solidFill>
                <a:latin typeface="Cambria" pitchFamily="34" charset="0"/>
                <a:ea typeface="Cambria" pitchFamily="34" charset="-122"/>
                <a:cs typeface="Cambria" pitchFamily="34" charset="-120"/>
              </a:rPr>
              <a:t>My sound vision is to show ______, linking to the theme of ______ and building on Rich Walsh's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marL="0" indent="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txBody>
          <a:bodyPr/>
          <a:lstStyle/>
          <a:p>
            <a:endParaRPr lang="en-GB"/>
          </a:p>
        </p:txBody>
      </p:sp>
      <p:sp>
        <p:nvSpPr>
          <p:cNvPr id="18" name="Shape 16"/>
          <p:cNvSpPr/>
          <p:nvPr/>
        </p:nvSpPr>
        <p:spPr>
          <a:xfrm>
            <a:off x="6126480" y="5120640"/>
            <a:ext cx="5212080" cy="0"/>
          </a:xfrm>
          <a:prstGeom prst="line">
            <a:avLst/>
          </a:prstGeom>
          <a:noFill/>
          <a:ln w="12700">
            <a:solidFill>
              <a:srgbClr val="DDD9D2"/>
            </a:solidFill>
            <a:prstDash val="solid"/>
          </a:ln>
        </p:spPr>
        <p:txBody>
          <a:bodyPr/>
          <a:lstStyle/>
          <a:p>
            <a:endParaRPr lang="en-GB"/>
          </a:p>
        </p:txBody>
      </p:sp>
      <p:sp>
        <p:nvSpPr>
          <p:cNvPr id="19" name="Shape 17"/>
          <p:cNvSpPr/>
          <p:nvPr/>
        </p:nvSpPr>
        <p:spPr>
          <a:xfrm>
            <a:off x="6126480" y="5577840"/>
            <a:ext cx="5212080" cy="0"/>
          </a:xfrm>
          <a:prstGeom prst="line">
            <a:avLst/>
          </a:prstGeom>
          <a:noFill/>
          <a:ln w="12700">
            <a:solidFill>
              <a:srgbClr val="DDD9D2"/>
            </a:solidFill>
            <a:prstDash val="solid"/>
          </a:ln>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C9A24B"/>
          </a:solidFill>
          <a:ln w="12700">
            <a:solidFill>
              <a:srgbClr val="C9A24B"/>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C</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CONTEXT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Write your context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CONTEXT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YOU DO  ·  3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marL="0" indent="0">
              <a:buNone/>
            </a:pPr>
            <a:r>
              <a:rPr lang="en-US" sz="1500" i="1" dirty="0">
                <a:solidFill>
                  <a:srgbClr val="5A5A5A"/>
                </a:solidFill>
                <a:latin typeface="Calibri" pitchFamily="34" charset="0"/>
                <a:ea typeface="Calibri" pitchFamily="34" charset="-122"/>
                <a:cs typeface="Calibri" pitchFamily="34" charset="-120"/>
              </a:rPr>
              <a:t>Sound · your key moment from Task 1 · write in the Context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txBody>
          <a:bodyPr/>
          <a:lstStyle/>
          <a:p>
            <a:endParaRPr lang="en-GB"/>
          </a:p>
        </p:txBody>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txBody>
          <a:bodyPr/>
          <a:lstStyle/>
          <a:p>
            <a:endParaRPr lang="en-GB"/>
          </a:p>
        </p:txBody>
      </p:sp>
      <p:sp>
        <p:nvSpPr>
          <p:cNvPr id="13" name="Text 11"/>
          <p:cNvSpPr txBox="1"/>
          <p:nvPr/>
        </p:nvSpPr>
        <p:spPr>
          <a:xfrm>
            <a:off x="7772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marL="0" indent="0">
              <a:spcAft>
                <a:spcPts val="400"/>
              </a:spcAft>
              <a:buNone/>
            </a:pPr>
            <a:r>
              <a:rPr lang="en-US" sz="1400" dirty="0">
                <a:solidFill>
                  <a:srgbClr val="222222"/>
                </a:solidFill>
                <a:latin typeface="Calibri" pitchFamily="34" charset="0"/>
                <a:ea typeface="Calibri" pitchFamily="34" charset="-122"/>
                <a:cs typeface="Calibri" pitchFamily="34" charset="-120"/>
              </a:rPr>
              <a:t>"My sound vision is to show ______, linking to the theme of ______."</a:t>
            </a:r>
            <a:endParaRPr lang="en-US" sz="1400" dirty="0"/>
          </a:p>
          <a:p>
            <a:pPr marL="0" indent="0">
              <a:spcAft>
                <a:spcPts val="400"/>
              </a:spcAft>
              <a:buNone/>
            </a:pPr>
            <a:r>
              <a:rPr lang="en-US" sz="1400" dirty="0">
                <a:solidFill>
                  <a:srgbClr val="222222"/>
                </a:solidFill>
                <a:latin typeface="Calibri" pitchFamily="34" charset="0"/>
                <a:ea typeface="Calibri" pitchFamily="34" charset="-122"/>
                <a:cs typeface="Calibri" pitchFamily="34" charset="-120"/>
              </a:rPr>
              <a:t>"Building on Rich Walsh's ______, my sound would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marL="0" indent="0">
              <a:buNone/>
            </a:pPr>
            <a:r>
              <a:rPr lang="en-US" sz="1200" dirty="0">
                <a:solidFill>
                  <a:srgbClr val="5A5A5A"/>
                </a:solidFill>
                <a:latin typeface="Calibri" pitchFamily="34" charset="0"/>
                <a:ea typeface="Calibri" pitchFamily="34" charset="-122"/>
                <a:cs typeface="Calibri" pitchFamily="34" charset="-120"/>
              </a:rPr>
              <a:t>Themes: guilt · fear · power · responsibility · group pressure · manipulation</a:t>
            </a:r>
            <a:endParaRPr lang="en-US" sz="1200" dirty="0"/>
          </a:p>
          <a:p>
            <a:pPr marL="0" indent="0">
              <a:buNone/>
            </a:pPr>
            <a:r>
              <a:rPr lang="en-US" sz="1200" dirty="0">
                <a:solidFill>
                  <a:srgbClr val="5A5A5A"/>
                </a:solidFill>
                <a:latin typeface="Calibri" pitchFamily="34" charset="0"/>
                <a:ea typeface="Calibri" pitchFamily="34" charset="-122"/>
                <a:cs typeface="Calibri" pitchFamily="34" charset="-120"/>
              </a:rPr>
              <a:t>Original: Rich Walsh · drum and bass · distant aeroplane · seagulls · silence</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17" name="Shape 15"/>
          <p:cNvSpPr/>
          <p:nvPr/>
        </p:nvSpPr>
        <p:spPr>
          <a:xfrm>
            <a:off x="5806440" y="2057400"/>
            <a:ext cx="1463040" cy="411480"/>
          </a:xfrm>
          <a:prstGeom prst="roundRect">
            <a:avLst>
              <a:gd name="adj" fmla="val 48889"/>
            </a:avLst>
          </a:prstGeom>
          <a:solidFill>
            <a:srgbClr val="C9A24B"/>
          </a:solidFill>
          <a:ln w="12700">
            <a:solidFill>
              <a:srgbClr val="C9A24B"/>
            </a:solidFill>
            <a:prstDash val="solid"/>
          </a:ln>
        </p:spPr>
        <p:txBody>
          <a:bodyPr/>
          <a:lstStyle/>
          <a:p>
            <a:endParaRPr lang="en-GB"/>
          </a:p>
        </p:txBody>
      </p:sp>
      <p:sp>
        <p:nvSpPr>
          <p:cNvPr id="18" name="Text 16"/>
          <p:cNvSpPr txBox="1"/>
          <p:nvPr/>
        </p:nvSpPr>
        <p:spPr>
          <a:xfrm>
            <a:off x="58064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Use the first starter, then add the link to Rich Walsh in your own words.</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txBody>
          <a:bodyPr/>
          <a:lstStyle/>
          <a:p>
            <a:endParaRPr lang="en-GB"/>
          </a:p>
        </p:txBody>
      </p:sp>
      <p:sp>
        <p:nvSpPr>
          <p:cNvPr id="22" name="Text 20"/>
          <p:cNvSpPr txBox="1"/>
          <p:nvPr/>
        </p:nvSpPr>
        <p:spPr>
          <a:xfrm>
            <a:off x="90068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No starter. Explain how your sound changes across the whole play, street to wood.</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txBody>
          <a:bodyPr/>
          <a:lstStyle/>
          <a:p>
            <a:endParaRPr lang="en-GB"/>
          </a:p>
        </p:txBody>
      </p:sp>
      <p:sp>
        <p:nvSpPr>
          <p:cNvPr id="25" name="Text 23"/>
          <p:cNvSpPr txBox="1"/>
          <p:nvPr/>
        </p:nvSpPr>
        <p:spPr>
          <a:xfrm>
            <a:off x="822960" y="5303520"/>
            <a:ext cx="2194560" cy="960120"/>
          </a:xfrm>
          <a:prstGeom prst="rect">
            <a:avLst/>
          </a:prstGeom>
          <a:noFill/>
          <a:ln/>
        </p:spPr>
        <p:txBody>
          <a:bodyPr wrap="square" lIns="0" tIns="0" rIns="0" bIns="0" rtlCol="0" anchor="ctr"/>
          <a:lstStyle/>
          <a:p>
            <a:pPr marL="0" indent="0">
              <a:buNone/>
            </a:pPr>
            <a:r>
              <a:rPr lang="en-US" sz="1300" b="1" kern="0" spc="10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7" name="Text 25"/>
          <p:cNvSpPr txBox="1"/>
          <p:nvPr/>
        </p:nvSpPr>
        <p:spPr>
          <a:xfrm>
            <a:off x="347472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 vision for the audience</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9" name="Text 27"/>
          <p:cNvSpPr txBox="1"/>
          <p:nvPr/>
        </p:nvSpPr>
        <p:spPr>
          <a:xfrm>
            <a:off x="630936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 named theme</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31" name="Text 29"/>
          <p:cNvSpPr txBox="1"/>
          <p:nvPr/>
        </p:nvSpPr>
        <p:spPr>
          <a:xfrm>
            <a:off x="914400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 link to Rich Walsh</a:t>
            </a:r>
            <a:endParaRPr lang="en-US" sz="13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SOUND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CONTEXT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CONTEXT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Which is the strongest sound CONTEXT sentence?</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 am going to use sound in this scene."</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644652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"In DNA there is a scene in the field."</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19" name="Text 17"/>
          <p:cNvSpPr txBox="1"/>
          <p:nvPr/>
        </p:nvSpPr>
        <p:spPr>
          <a:xfrm>
            <a:off x="82296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"My soundscape will grow quieter and emptier as the group's guilt grows, building on Rich Walsh's distant, indifferent sounds."</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23" name="Text 21"/>
          <p:cNvSpPr txBox="1"/>
          <p:nvPr/>
        </p:nvSpPr>
        <p:spPr>
          <a:xfrm>
            <a:off x="644652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"Sound is very important in drama."</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990011"/>
          </a:solidFill>
          <a:ln w="12700">
            <a:solidFill>
              <a:srgbClr val="990011"/>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I</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IDENTIFY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Your specific sound choice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IDENTIFY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txBody>
          <a:bodyPr/>
          <a:lstStyle/>
          <a:p>
            <a:endParaRPr lang="en-GB"/>
          </a:p>
        </p:txBody>
      </p:sp>
      <p:sp>
        <p:nvSpPr>
          <p:cNvPr id="11" name="Text 9"/>
          <p:cNvSpPr txBox="1"/>
          <p:nvPr/>
        </p:nvSpPr>
        <p:spPr>
          <a:xfrm>
            <a:off x="822960" y="1920240"/>
            <a:ext cx="4572000" cy="320040"/>
          </a:xfrm>
          <a:prstGeom prst="rect">
            <a:avLst/>
          </a:prstGeom>
          <a:noFill/>
          <a:ln/>
        </p:spPr>
        <p:txBody>
          <a:bodyPr wrap="square" lIns="0" tIns="0" rIns="0" bIns="0" rtlCol="0" anchor="t"/>
          <a:lstStyle/>
          <a:p>
            <a:pPr marL="0" indent="0">
              <a:buNone/>
            </a:pPr>
            <a:r>
              <a:rPr lang="en-US" sz="1300" b="1" kern="0" spc="100" dirty="0">
                <a:solidFill>
                  <a:srgbClr val="990011"/>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The exact sound(s): SFX, underscoring, ambience, live or recorded.</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Diegetic or non-diegetic, and why.</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Where it comes from: the speaker position.</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Only terms that do a job.</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txBody>
          <a:bodyPr/>
          <a:lstStyle/>
          <a:p>
            <a:endParaRPr lang="en-GB"/>
          </a:p>
        </p:txBody>
      </p:sp>
      <p:sp>
        <p:nvSpPr>
          <p:cNvPr id="14" name="Text 12"/>
          <p:cNvSpPr txBox="1"/>
          <p:nvPr/>
        </p:nvSpPr>
        <p:spPr>
          <a:xfrm>
            <a:off x="6126480" y="1920240"/>
            <a:ext cx="5212080" cy="32004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MY MODEL — SOUND, THE BAG EXPERIMENT</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marL="0" indent="0">
              <a:buNone/>
            </a:pPr>
            <a:r>
              <a:rPr lang="en-US" sz="1800" i="1" dirty="0">
                <a:solidFill>
                  <a:srgbClr val="F4F3F1"/>
                </a:solidFill>
                <a:latin typeface="Calibri" pitchFamily="34" charset="0"/>
                <a:ea typeface="Calibri" pitchFamily="34" charset="-122"/>
                <a:cs typeface="Calibri" pitchFamily="34" charset="-120"/>
              </a:rPr>
              <a:t>"For the bag experiment, I would use recorded, diegetic woodland ambience, the live, diegetic rustle of the plastic bag amplified by a small hidden microphone, and a non-diegetic, low-pitched drone played through speakers behind the audience."</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990011"/>
          </a:solidFill>
          <a:ln w="12700">
            <a:solidFill>
              <a:srgbClr val="990011"/>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I</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IDENTIFY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Build it together: Phil's orders ("Take Brian.")</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IDENTIFY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WE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txBody>
          <a:bodyPr/>
          <a:lstStyle/>
          <a:p>
            <a:endParaRPr lang="en-GB"/>
          </a:p>
        </p:txBody>
      </p:sp>
      <p:sp>
        <p:nvSpPr>
          <p:cNvPr id="11" name="Text 9"/>
          <p:cNvSpPr txBox="1"/>
          <p:nvPr/>
        </p:nvSpPr>
        <p:spPr>
          <a:xfrm>
            <a:off x="822960" y="1920240"/>
            <a:ext cx="4572000" cy="320040"/>
          </a:xfrm>
          <a:prstGeom prst="rect">
            <a:avLst/>
          </a:prstGeom>
          <a:noFill/>
          <a:ln/>
        </p:spPr>
        <p:txBody>
          <a:bodyPr wrap="square" lIns="0" tIns="0" rIns="0" bIns="0" rtlCol="0" anchor="t"/>
          <a:lstStyle/>
          <a:p>
            <a:pPr marL="0" indent="0">
              <a:buNone/>
            </a:pPr>
            <a:r>
              <a:rPr lang="en-US" sz="1300" b="1" kern="0" spc="100" dirty="0">
                <a:solidFill>
                  <a:srgbClr val="990011"/>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What should we hear, or not hear, as Phil gives his orders?</a:t>
            </a:r>
            <a:endParaRPr lang="en-US" sz="1600" dirty="0"/>
          </a:p>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Diegetic or non-diegetic?</a:t>
            </a:r>
            <a:endParaRPr lang="en-US" sz="1600" dirty="0"/>
          </a:p>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Where should the sound come from?</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990011"/>
            </a:solidFill>
            <a:prstDash val="solid"/>
          </a:ln>
        </p:spPr>
        <p:txBody>
          <a:bodyPr/>
          <a:lstStyle/>
          <a:p>
            <a:endParaRPr lang="en-GB"/>
          </a:p>
        </p:txBody>
      </p:sp>
      <p:sp>
        <p:nvSpPr>
          <p:cNvPr id="14" name="Text 12"/>
          <p:cNvSpPr txBox="1"/>
          <p:nvPr/>
        </p:nvSpPr>
        <p:spPr>
          <a:xfrm>
            <a:off x="6126480" y="1920240"/>
            <a:ext cx="5212080" cy="320040"/>
          </a:xfrm>
          <a:prstGeom prst="rect">
            <a:avLst/>
          </a:prstGeom>
          <a:noFill/>
          <a:ln/>
        </p:spPr>
        <p:txBody>
          <a:bodyPr wrap="square" lIns="0" tIns="0" rIns="0" bIns="0" rtlCol="0" anchor="t"/>
          <a:lstStyle/>
          <a:p>
            <a:pPr marL="0" indent="0">
              <a:buNone/>
            </a:pPr>
            <a:r>
              <a:rPr lang="en-US" sz="1300" b="1" kern="0" spc="100" dirty="0">
                <a:solidFill>
                  <a:srgbClr val="990011"/>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marL="0" indent="0">
              <a:buNone/>
            </a:pPr>
            <a:r>
              <a:rPr lang="en-US" sz="1900" dirty="0">
                <a:solidFill>
                  <a:srgbClr val="222222"/>
                </a:solidFill>
                <a:latin typeface="Cambria" pitchFamily="34" charset="0"/>
                <a:ea typeface="Cambria" pitchFamily="34" charset="-122"/>
                <a:cs typeface="Cambria" pitchFamily="34" charset="-120"/>
              </a:rPr>
              <a:t>I would use ______ (diegetic / non-diegetic) sound: ______, played through speakers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marL="0" indent="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txBody>
          <a:bodyPr/>
          <a:lstStyle/>
          <a:p>
            <a:endParaRPr lang="en-GB"/>
          </a:p>
        </p:txBody>
      </p:sp>
      <p:sp>
        <p:nvSpPr>
          <p:cNvPr id="18" name="Shape 16"/>
          <p:cNvSpPr/>
          <p:nvPr/>
        </p:nvSpPr>
        <p:spPr>
          <a:xfrm>
            <a:off x="6126480" y="5120640"/>
            <a:ext cx="5212080" cy="0"/>
          </a:xfrm>
          <a:prstGeom prst="line">
            <a:avLst/>
          </a:prstGeom>
          <a:noFill/>
          <a:ln w="12700">
            <a:solidFill>
              <a:srgbClr val="DDD9D2"/>
            </a:solidFill>
            <a:prstDash val="solid"/>
          </a:ln>
        </p:spPr>
        <p:txBody>
          <a:bodyPr/>
          <a:lstStyle/>
          <a:p>
            <a:endParaRPr lang="en-GB"/>
          </a:p>
        </p:txBody>
      </p:sp>
      <p:sp>
        <p:nvSpPr>
          <p:cNvPr id="19" name="Shape 17"/>
          <p:cNvSpPr/>
          <p:nvPr/>
        </p:nvSpPr>
        <p:spPr>
          <a:xfrm>
            <a:off x="6126480" y="5577840"/>
            <a:ext cx="5212080" cy="0"/>
          </a:xfrm>
          <a:prstGeom prst="line">
            <a:avLst/>
          </a:prstGeom>
          <a:noFill/>
          <a:ln w="12700">
            <a:solidFill>
              <a:srgbClr val="DDD9D2"/>
            </a:solidFill>
            <a:prstDash val="solid"/>
          </a:ln>
        </p:spPr>
        <p:txBody>
          <a:bodyPr/>
          <a:lstStyle/>
          <a:p>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990011"/>
          </a:solidFill>
          <a:ln w="12700">
            <a:solidFill>
              <a:srgbClr val="990011"/>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I</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IDENTIFY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Write your identify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IDENTIFY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YOU DO  ·  3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marL="0" indent="0">
              <a:buNone/>
            </a:pPr>
            <a:r>
              <a:rPr lang="en-US" sz="1500" i="1" dirty="0">
                <a:solidFill>
                  <a:srgbClr val="5A5A5A"/>
                </a:solidFill>
                <a:latin typeface="Calibri" pitchFamily="34" charset="0"/>
                <a:ea typeface="Calibri" pitchFamily="34" charset="-122"/>
                <a:cs typeface="Calibri" pitchFamily="34" charset="-120"/>
              </a:rPr>
              <a:t>Sound · your key moment from Task 1 · write in the Identify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txBody>
          <a:bodyPr/>
          <a:lstStyle/>
          <a:p>
            <a:endParaRPr lang="en-GB"/>
          </a:p>
        </p:txBody>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txBody>
          <a:bodyPr/>
          <a:lstStyle/>
          <a:p>
            <a:endParaRPr lang="en-GB"/>
          </a:p>
        </p:txBody>
      </p:sp>
      <p:sp>
        <p:nvSpPr>
          <p:cNvPr id="13" name="Text 11"/>
          <p:cNvSpPr txBox="1"/>
          <p:nvPr/>
        </p:nvSpPr>
        <p:spPr>
          <a:xfrm>
            <a:off x="7772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marL="0" indent="0">
              <a:spcAft>
                <a:spcPts val="400"/>
              </a:spcAft>
              <a:buNone/>
            </a:pPr>
            <a:r>
              <a:rPr lang="en-US" sz="1400" dirty="0">
                <a:solidFill>
                  <a:srgbClr val="222222"/>
                </a:solidFill>
                <a:latin typeface="Calibri" pitchFamily="34" charset="0"/>
                <a:ea typeface="Calibri" pitchFamily="34" charset="-122"/>
                <a:cs typeface="Calibri" pitchFamily="34" charset="-120"/>
              </a:rPr>
              <a:t>"I would use ______ (diegetic / non-diegetic) ______ (SFX / underscoring / ambience), played through speakers ______, to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marL="0" indent="0">
              <a:buNone/>
            </a:pPr>
            <a:r>
              <a:rPr lang="en-US" sz="1200" dirty="0">
                <a:solidFill>
                  <a:srgbClr val="5A5A5A"/>
                </a:solidFill>
                <a:latin typeface="Calibri" pitchFamily="34" charset="0"/>
                <a:ea typeface="Calibri" pitchFamily="34" charset="-122"/>
                <a:cs typeface="Calibri" pitchFamily="34" charset="-120"/>
              </a:rPr>
              <a:t>Types: live · recorded · SFX · underscoring · soundscape · ambience</a:t>
            </a:r>
            <a:endParaRPr lang="en-US" sz="1200" dirty="0"/>
          </a:p>
          <a:p>
            <a:pPr marL="0" indent="0">
              <a:buNone/>
            </a:pPr>
            <a:r>
              <a:rPr lang="en-US" sz="1200" dirty="0">
                <a:solidFill>
                  <a:srgbClr val="5A5A5A"/>
                </a:solidFill>
                <a:latin typeface="Calibri" pitchFamily="34" charset="0"/>
                <a:ea typeface="Calibri" pitchFamily="34" charset="-122"/>
                <a:cs typeface="Calibri" pitchFamily="34" charset="-120"/>
              </a:rPr>
              <a:t>Who hears: diegetic · non-diegetic · silence · motif</a:t>
            </a:r>
            <a:endParaRPr lang="en-US" sz="1200" dirty="0"/>
          </a:p>
          <a:p>
            <a:pPr marL="0" indent="0">
              <a:buNone/>
            </a:pPr>
            <a:r>
              <a:rPr lang="en-US" sz="1200" dirty="0">
                <a:solidFill>
                  <a:srgbClr val="5A5A5A"/>
                </a:solidFill>
                <a:latin typeface="Calibri" pitchFamily="34" charset="0"/>
                <a:ea typeface="Calibri" pitchFamily="34" charset="-122"/>
                <a:cs typeface="Calibri" pitchFamily="34" charset="-120"/>
              </a:rPr>
              <a:t>Qualities: pitch · volume · direction · duration</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17" name="Shape 15"/>
          <p:cNvSpPr/>
          <p:nvPr/>
        </p:nvSpPr>
        <p:spPr>
          <a:xfrm>
            <a:off x="5806440" y="2057400"/>
            <a:ext cx="1463040" cy="411480"/>
          </a:xfrm>
          <a:prstGeom prst="roundRect">
            <a:avLst>
              <a:gd name="adj" fmla="val 48889"/>
            </a:avLst>
          </a:prstGeom>
          <a:solidFill>
            <a:srgbClr val="990011"/>
          </a:solidFill>
          <a:ln w="12700">
            <a:solidFill>
              <a:srgbClr val="990011"/>
            </a:solidFill>
            <a:prstDash val="solid"/>
          </a:ln>
        </p:spPr>
        <p:txBody>
          <a:bodyPr/>
          <a:lstStyle/>
          <a:p>
            <a:endParaRPr lang="en-GB"/>
          </a:p>
        </p:txBody>
      </p:sp>
      <p:sp>
        <p:nvSpPr>
          <p:cNvPr id="18" name="Text 16"/>
          <p:cNvSpPr txBox="1"/>
          <p:nvPr/>
        </p:nvSpPr>
        <p:spPr>
          <a:xfrm>
            <a:off x="58064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Name the sound, say whether it is diegetic or non-diegetic, and where it comes from.</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txBody>
          <a:bodyPr/>
          <a:lstStyle/>
          <a:p>
            <a:endParaRPr lang="en-GB"/>
          </a:p>
        </p:txBody>
      </p:sp>
      <p:sp>
        <p:nvSpPr>
          <p:cNvPr id="22" name="Text 20"/>
          <p:cNvSpPr txBox="1"/>
          <p:nvPr/>
        </p:nvSpPr>
        <p:spPr>
          <a:xfrm>
            <a:off x="90068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Layer two sounds and justify each one.</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txBody>
          <a:bodyPr/>
          <a:lstStyle/>
          <a:p>
            <a:endParaRPr lang="en-GB"/>
          </a:p>
        </p:txBody>
      </p:sp>
      <p:sp>
        <p:nvSpPr>
          <p:cNvPr id="25" name="Text 23"/>
          <p:cNvSpPr txBox="1"/>
          <p:nvPr/>
        </p:nvSpPr>
        <p:spPr>
          <a:xfrm>
            <a:off x="822960" y="5303520"/>
            <a:ext cx="2194560" cy="960120"/>
          </a:xfrm>
          <a:prstGeom prst="rect">
            <a:avLst/>
          </a:prstGeom>
          <a:noFill/>
          <a:ln/>
        </p:spPr>
        <p:txBody>
          <a:bodyPr wrap="square" lIns="0" tIns="0" rIns="0" bIns="0" rtlCol="0" anchor="ctr"/>
          <a:lstStyle/>
          <a:p>
            <a:pPr marL="0" indent="0">
              <a:buNone/>
            </a:pPr>
            <a:r>
              <a:rPr lang="en-US" sz="1300" b="1" kern="0" spc="10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7" name="Text 25"/>
          <p:cNvSpPr txBox="1"/>
          <p:nvPr/>
        </p:nvSpPr>
        <p:spPr>
          <a:xfrm>
            <a:off x="347472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Names the sound(s)</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9" name="Text 27"/>
          <p:cNvSpPr txBox="1"/>
          <p:nvPr/>
        </p:nvSpPr>
        <p:spPr>
          <a:xfrm>
            <a:off x="630936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Diegetic or not, and direction</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31" name="Text 29"/>
          <p:cNvSpPr txBox="1"/>
          <p:nvPr/>
        </p:nvSpPr>
        <p:spPr>
          <a:xfrm>
            <a:off x="914400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Every term used correctly</a:t>
            </a:r>
            <a:endParaRPr lang="en-US" sz="13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SOUND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IDENTIFY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IDENTIFY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Which IDENTIFY sentence uses sound vocabulary correctly?</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 would use underscoring so the characters can sing along."</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644652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 would use some scary noises."</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19" name="Text 17"/>
          <p:cNvSpPr txBox="1"/>
          <p:nvPr/>
        </p:nvSpPr>
        <p:spPr>
          <a:xfrm>
            <a:off x="82296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 would use a diegetic drum and bass track that only the audience can hear."</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23" name="Text 21"/>
          <p:cNvSpPr txBox="1"/>
          <p:nvPr/>
        </p:nvSpPr>
        <p:spPr>
          <a:xfrm>
            <a:off x="644652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 would use a non-diegetic, low-pitched drone through speakers behind the audience."</a:t>
            </a:r>
            <a:endParaRPr 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1F5C4E"/>
          </a:solidFill>
          <a:ln w="12700">
            <a:solidFill>
              <a:srgbClr val="1F5C4E"/>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D</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1F5C4E"/>
                </a:solidFill>
                <a:latin typeface="Calibri" pitchFamily="34" charset="0"/>
                <a:ea typeface="Calibri" pitchFamily="34" charset="-122"/>
                <a:cs typeface="Calibri" pitchFamily="34" charset="-120"/>
              </a:rPr>
              <a:t>DISCUSSION — MAKE IT PRECISE</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Level 3 Describes the Idea. Level 4 Quantifies It.</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Discussion — precision</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10" name="Shape 8"/>
          <p:cNvSpPr/>
          <p:nvPr/>
        </p:nvSpPr>
        <p:spPr>
          <a:xfrm>
            <a:off x="548640" y="1600200"/>
            <a:ext cx="2606040" cy="1874520"/>
          </a:xfrm>
          <a:prstGeom prst="roundRect">
            <a:avLst>
              <a:gd name="adj" fmla="val 3902"/>
            </a:avLst>
          </a:prstGeom>
          <a:solidFill>
            <a:srgbClr val="2B2B2B"/>
          </a:solidFill>
          <a:ln w="9525">
            <a:solidFill>
              <a:srgbClr val="2B2B2B"/>
            </a:solidFill>
            <a:prstDash val="solid"/>
          </a:ln>
        </p:spPr>
        <p:txBody>
          <a:bodyPr/>
          <a:lstStyle/>
          <a:p>
            <a:endParaRPr lang="en-GB"/>
          </a:p>
        </p:txBody>
      </p:sp>
      <p:sp>
        <p:nvSpPr>
          <p:cNvPr id="11" name="Text 9"/>
          <p:cNvSpPr txBox="1"/>
          <p:nvPr/>
        </p:nvSpPr>
        <p:spPr>
          <a:xfrm>
            <a:off x="777240" y="1737360"/>
            <a:ext cx="2194560" cy="365760"/>
          </a:xfrm>
          <a:prstGeom prst="rect">
            <a:avLst/>
          </a:prstGeom>
          <a:noFill/>
          <a:ln/>
        </p:spPr>
        <p:txBody>
          <a:bodyPr wrap="square" lIns="0" tIns="0" rIns="0" bIns="0" rtlCol="0" anchor="t"/>
          <a:lstStyle/>
          <a:p>
            <a:pPr marL="0" indent="0">
              <a:buNone/>
            </a:pPr>
            <a:r>
              <a:rPr lang="en-US" sz="1400" b="1" kern="0" spc="100" dirty="0">
                <a:solidFill>
                  <a:srgbClr val="C9A24B"/>
                </a:solidFill>
                <a:latin typeface="Calibri" pitchFamily="34" charset="0"/>
                <a:ea typeface="Calibri" pitchFamily="34" charset="-122"/>
                <a:cs typeface="Calibri" pitchFamily="34" charset="-120"/>
              </a:rPr>
              <a:t>VOLUME</a:t>
            </a:r>
            <a:endParaRPr lang="en-US" sz="1400" dirty="0"/>
          </a:p>
        </p:txBody>
      </p:sp>
      <p:sp>
        <p:nvSpPr>
          <p:cNvPr id="12" name="Text 10"/>
          <p:cNvSpPr txBox="1"/>
          <p:nvPr/>
        </p:nvSpPr>
        <p:spPr>
          <a:xfrm>
            <a:off x="777240" y="2103120"/>
            <a:ext cx="2194560" cy="411480"/>
          </a:xfrm>
          <a:prstGeom prst="rect">
            <a:avLst/>
          </a:prstGeom>
          <a:noFill/>
          <a:ln/>
        </p:spPr>
        <p:txBody>
          <a:bodyPr wrap="square" lIns="0" tIns="0" rIns="0" bIns="0" rtlCol="0" anchor="t"/>
          <a:lstStyle/>
          <a:p>
            <a:pPr marL="0" indent="0">
              <a:buNone/>
            </a:pPr>
            <a:r>
              <a:rPr lang="en-US" sz="1700" b="1" dirty="0">
                <a:solidFill>
                  <a:srgbClr val="FFFFFF"/>
                </a:solidFill>
                <a:latin typeface="Cambria" pitchFamily="34" charset="0"/>
                <a:ea typeface="Cambria" pitchFamily="34" charset="-122"/>
                <a:cs typeface="Cambria" pitchFamily="34" charset="-120"/>
              </a:rPr>
              <a:t>How loud?</a:t>
            </a:r>
            <a:endParaRPr lang="en-US" sz="1700" dirty="0"/>
          </a:p>
        </p:txBody>
      </p:sp>
      <p:sp>
        <p:nvSpPr>
          <p:cNvPr id="13" name="Text 11"/>
          <p:cNvSpPr txBox="1"/>
          <p:nvPr/>
        </p:nvSpPr>
        <p:spPr>
          <a:xfrm>
            <a:off x="777240" y="2560320"/>
            <a:ext cx="2194560" cy="822960"/>
          </a:xfrm>
          <a:prstGeom prst="rect">
            <a:avLst/>
          </a:prstGeom>
          <a:noFill/>
          <a:ln/>
        </p:spPr>
        <p:txBody>
          <a:bodyPr wrap="square" lIns="0" tIns="0" rIns="0" bIns="0" rtlCol="0" anchor="t"/>
          <a:lstStyle/>
          <a:p>
            <a:pPr marL="0" indent="0">
              <a:buNone/>
            </a:pPr>
            <a:r>
              <a:rPr lang="en-US" sz="1350" i="1" dirty="0">
                <a:solidFill>
                  <a:srgbClr val="D8D5CF"/>
                </a:solidFill>
                <a:latin typeface="Calibri" pitchFamily="34" charset="0"/>
                <a:ea typeface="Calibri" pitchFamily="34" charset="-122"/>
                <a:cs typeface="Calibri" pitchFamily="34" charset="-120"/>
              </a:rPr>
              <a:t>"underscoring at 40%, low enough not to overpower dialogue"</a:t>
            </a:r>
            <a:endParaRPr lang="en-US" sz="1350" dirty="0"/>
          </a:p>
        </p:txBody>
      </p:sp>
      <p:sp>
        <p:nvSpPr>
          <p:cNvPr id="14" name="Shape 12"/>
          <p:cNvSpPr/>
          <p:nvPr/>
        </p:nvSpPr>
        <p:spPr>
          <a:xfrm>
            <a:off x="3360420" y="1600200"/>
            <a:ext cx="2606040" cy="1874520"/>
          </a:xfrm>
          <a:prstGeom prst="roundRect">
            <a:avLst>
              <a:gd name="adj" fmla="val 3902"/>
            </a:avLst>
          </a:prstGeom>
          <a:solidFill>
            <a:srgbClr val="2B2B2B"/>
          </a:solidFill>
          <a:ln w="9525">
            <a:solidFill>
              <a:srgbClr val="2B2B2B"/>
            </a:solidFill>
            <a:prstDash val="solid"/>
          </a:ln>
        </p:spPr>
        <p:txBody>
          <a:bodyPr/>
          <a:lstStyle/>
          <a:p>
            <a:endParaRPr lang="en-GB"/>
          </a:p>
        </p:txBody>
      </p:sp>
      <p:sp>
        <p:nvSpPr>
          <p:cNvPr id="15" name="Text 13"/>
          <p:cNvSpPr txBox="1"/>
          <p:nvPr/>
        </p:nvSpPr>
        <p:spPr>
          <a:xfrm>
            <a:off x="3589020" y="1737360"/>
            <a:ext cx="2194560" cy="365760"/>
          </a:xfrm>
          <a:prstGeom prst="rect">
            <a:avLst/>
          </a:prstGeom>
          <a:noFill/>
          <a:ln/>
        </p:spPr>
        <p:txBody>
          <a:bodyPr wrap="square" lIns="0" tIns="0" rIns="0" bIns="0" rtlCol="0" anchor="t"/>
          <a:lstStyle/>
          <a:p>
            <a:pPr marL="0" indent="0">
              <a:buNone/>
            </a:pPr>
            <a:r>
              <a:rPr lang="en-US" sz="1400" b="1" kern="0" spc="100" dirty="0">
                <a:solidFill>
                  <a:srgbClr val="C9A24B"/>
                </a:solidFill>
                <a:latin typeface="Calibri" pitchFamily="34" charset="0"/>
                <a:ea typeface="Calibri" pitchFamily="34" charset="-122"/>
                <a:cs typeface="Calibri" pitchFamily="34" charset="-120"/>
              </a:rPr>
              <a:t>PITCH</a:t>
            </a:r>
            <a:endParaRPr lang="en-US" sz="1400" dirty="0"/>
          </a:p>
        </p:txBody>
      </p:sp>
      <p:sp>
        <p:nvSpPr>
          <p:cNvPr id="16" name="Text 14"/>
          <p:cNvSpPr txBox="1"/>
          <p:nvPr/>
        </p:nvSpPr>
        <p:spPr>
          <a:xfrm>
            <a:off x="3589020" y="2103120"/>
            <a:ext cx="2194560" cy="411480"/>
          </a:xfrm>
          <a:prstGeom prst="rect">
            <a:avLst/>
          </a:prstGeom>
          <a:noFill/>
          <a:ln/>
        </p:spPr>
        <p:txBody>
          <a:bodyPr wrap="square" lIns="0" tIns="0" rIns="0" bIns="0" rtlCol="0" anchor="t"/>
          <a:lstStyle/>
          <a:p>
            <a:pPr marL="0" indent="0">
              <a:buNone/>
            </a:pPr>
            <a:r>
              <a:rPr lang="en-US" sz="1700" b="1" dirty="0">
                <a:solidFill>
                  <a:srgbClr val="FFFFFF"/>
                </a:solidFill>
                <a:latin typeface="Cambria" pitchFamily="34" charset="0"/>
                <a:ea typeface="Cambria" pitchFamily="34" charset="-122"/>
                <a:cs typeface="Cambria" pitchFamily="34" charset="-120"/>
              </a:rPr>
              <a:t>How high or low?</a:t>
            </a:r>
            <a:endParaRPr lang="en-US" sz="1700" dirty="0"/>
          </a:p>
        </p:txBody>
      </p:sp>
      <p:sp>
        <p:nvSpPr>
          <p:cNvPr id="17" name="Text 15"/>
          <p:cNvSpPr txBox="1"/>
          <p:nvPr/>
        </p:nvSpPr>
        <p:spPr>
          <a:xfrm>
            <a:off x="3589020" y="2560320"/>
            <a:ext cx="2194560" cy="822960"/>
          </a:xfrm>
          <a:prstGeom prst="rect">
            <a:avLst/>
          </a:prstGeom>
          <a:noFill/>
          <a:ln/>
        </p:spPr>
        <p:txBody>
          <a:bodyPr wrap="square" lIns="0" tIns="0" rIns="0" bIns="0" rtlCol="0" anchor="t"/>
          <a:lstStyle/>
          <a:p>
            <a:pPr marL="0" indent="0">
              <a:buNone/>
            </a:pPr>
            <a:r>
              <a:rPr lang="en-US" sz="1350" i="1" dirty="0">
                <a:solidFill>
                  <a:srgbClr val="D8D5CF"/>
                </a:solidFill>
                <a:latin typeface="Calibri" pitchFamily="34" charset="0"/>
                <a:ea typeface="Calibri" pitchFamily="34" charset="-122"/>
                <a:cs typeface="Calibri" pitchFamily="34" charset="-120"/>
              </a:rPr>
              <a:t>"a low-pitched rumble" · "a high, thin whine"</a:t>
            </a:r>
            <a:endParaRPr lang="en-US" sz="1350" dirty="0"/>
          </a:p>
        </p:txBody>
      </p:sp>
      <p:sp>
        <p:nvSpPr>
          <p:cNvPr id="18" name="Shape 16"/>
          <p:cNvSpPr/>
          <p:nvPr/>
        </p:nvSpPr>
        <p:spPr>
          <a:xfrm>
            <a:off x="6172200" y="1600200"/>
            <a:ext cx="2606040" cy="1874520"/>
          </a:xfrm>
          <a:prstGeom prst="roundRect">
            <a:avLst>
              <a:gd name="adj" fmla="val 3902"/>
            </a:avLst>
          </a:prstGeom>
          <a:solidFill>
            <a:srgbClr val="2B2B2B"/>
          </a:solidFill>
          <a:ln w="9525">
            <a:solidFill>
              <a:srgbClr val="2B2B2B"/>
            </a:solidFill>
            <a:prstDash val="solid"/>
          </a:ln>
        </p:spPr>
        <p:txBody>
          <a:bodyPr/>
          <a:lstStyle/>
          <a:p>
            <a:endParaRPr lang="en-GB"/>
          </a:p>
        </p:txBody>
      </p:sp>
      <p:sp>
        <p:nvSpPr>
          <p:cNvPr id="19" name="Text 17"/>
          <p:cNvSpPr txBox="1"/>
          <p:nvPr/>
        </p:nvSpPr>
        <p:spPr>
          <a:xfrm>
            <a:off x="6400800" y="1737360"/>
            <a:ext cx="2194560" cy="365760"/>
          </a:xfrm>
          <a:prstGeom prst="rect">
            <a:avLst/>
          </a:prstGeom>
          <a:noFill/>
          <a:ln/>
        </p:spPr>
        <p:txBody>
          <a:bodyPr wrap="square" lIns="0" tIns="0" rIns="0" bIns="0" rtlCol="0" anchor="t"/>
          <a:lstStyle/>
          <a:p>
            <a:pPr marL="0" indent="0">
              <a:buNone/>
            </a:pPr>
            <a:r>
              <a:rPr lang="en-US" sz="1400" b="1" kern="0" spc="100" dirty="0">
                <a:solidFill>
                  <a:srgbClr val="C9A24B"/>
                </a:solidFill>
                <a:latin typeface="Calibri" pitchFamily="34" charset="0"/>
                <a:ea typeface="Calibri" pitchFamily="34" charset="-122"/>
                <a:cs typeface="Calibri" pitchFamily="34" charset="-120"/>
              </a:rPr>
              <a:t>TIMING</a:t>
            </a:r>
            <a:endParaRPr lang="en-US" sz="1400" dirty="0"/>
          </a:p>
        </p:txBody>
      </p:sp>
      <p:sp>
        <p:nvSpPr>
          <p:cNvPr id="20" name="Text 18"/>
          <p:cNvSpPr txBox="1"/>
          <p:nvPr/>
        </p:nvSpPr>
        <p:spPr>
          <a:xfrm>
            <a:off x="6400800" y="2103120"/>
            <a:ext cx="2194560" cy="411480"/>
          </a:xfrm>
          <a:prstGeom prst="rect">
            <a:avLst/>
          </a:prstGeom>
          <a:noFill/>
          <a:ln/>
        </p:spPr>
        <p:txBody>
          <a:bodyPr wrap="square" lIns="0" tIns="0" rIns="0" bIns="0" rtlCol="0" anchor="t"/>
          <a:lstStyle/>
          <a:p>
            <a:pPr marL="0" indent="0">
              <a:buNone/>
            </a:pPr>
            <a:r>
              <a:rPr lang="en-US" sz="1700" b="1" dirty="0">
                <a:solidFill>
                  <a:srgbClr val="FFFFFF"/>
                </a:solidFill>
                <a:latin typeface="Cambria" pitchFamily="34" charset="0"/>
                <a:ea typeface="Cambria" pitchFamily="34" charset="-122"/>
                <a:cs typeface="Cambria" pitchFamily="34" charset="-120"/>
              </a:rPr>
              <a:t>How fast?</a:t>
            </a:r>
            <a:endParaRPr lang="en-US" sz="1700" dirty="0"/>
          </a:p>
        </p:txBody>
      </p:sp>
      <p:sp>
        <p:nvSpPr>
          <p:cNvPr id="21" name="Text 19"/>
          <p:cNvSpPr txBox="1"/>
          <p:nvPr/>
        </p:nvSpPr>
        <p:spPr>
          <a:xfrm>
            <a:off x="6400800" y="2560320"/>
            <a:ext cx="2194560" cy="822960"/>
          </a:xfrm>
          <a:prstGeom prst="rect">
            <a:avLst/>
          </a:prstGeom>
          <a:noFill/>
          <a:ln/>
        </p:spPr>
        <p:txBody>
          <a:bodyPr wrap="square" lIns="0" tIns="0" rIns="0" bIns="0" rtlCol="0" anchor="t"/>
          <a:lstStyle/>
          <a:p>
            <a:pPr marL="0" indent="0">
              <a:buNone/>
            </a:pPr>
            <a:r>
              <a:rPr lang="en-US" sz="1350" i="1" dirty="0">
                <a:solidFill>
                  <a:srgbClr val="D8D5CF"/>
                </a:solidFill>
                <a:latin typeface="Calibri" pitchFamily="34" charset="0"/>
                <a:ea typeface="Calibri" pitchFamily="34" charset="-122"/>
                <a:cs typeface="Calibri" pitchFamily="34" charset="-120"/>
              </a:rPr>
              <a:t>"a cut" · "building over 12 seconds"</a:t>
            </a:r>
            <a:endParaRPr lang="en-US" sz="1350" dirty="0"/>
          </a:p>
        </p:txBody>
      </p:sp>
      <p:sp>
        <p:nvSpPr>
          <p:cNvPr id="22" name="Shape 20"/>
          <p:cNvSpPr/>
          <p:nvPr/>
        </p:nvSpPr>
        <p:spPr>
          <a:xfrm>
            <a:off x="8983980" y="1600200"/>
            <a:ext cx="2606040" cy="1874520"/>
          </a:xfrm>
          <a:prstGeom prst="roundRect">
            <a:avLst>
              <a:gd name="adj" fmla="val 3902"/>
            </a:avLst>
          </a:prstGeom>
          <a:solidFill>
            <a:srgbClr val="2B2B2B"/>
          </a:solidFill>
          <a:ln w="9525">
            <a:solidFill>
              <a:srgbClr val="2B2B2B"/>
            </a:solidFill>
            <a:prstDash val="solid"/>
          </a:ln>
        </p:spPr>
        <p:txBody>
          <a:bodyPr/>
          <a:lstStyle/>
          <a:p>
            <a:endParaRPr lang="en-GB"/>
          </a:p>
        </p:txBody>
      </p:sp>
      <p:sp>
        <p:nvSpPr>
          <p:cNvPr id="23" name="Text 21"/>
          <p:cNvSpPr txBox="1"/>
          <p:nvPr/>
        </p:nvSpPr>
        <p:spPr>
          <a:xfrm>
            <a:off x="9212580" y="1737360"/>
            <a:ext cx="2194560" cy="365760"/>
          </a:xfrm>
          <a:prstGeom prst="rect">
            <a:avLst/>
          </a:prstGeom>
          <a:noFill/>
          <a:ln/>
        </p:spPr>
        <p:txBody>
          <a:bodyPr wrap="square" lIns="0" tIns="0" rIns="0" bIns="0" rtlCol="0" anchor="t"/>
          <a:lstStyle/>
          <a:p>
            <a:pPr marL="0" indent="0">
              <a:buNone/>
            </a:pPr>
            <a:r>
              <a:rPr lang="en-US" sz="1400" b="1" kern="0" spc="100" dirty="0">
                <a:solidFill>
                  <a:srgbClr val="C9A24B"/>
                </a:solidFill>
                <a:latin typeface="Calibri" pitchFamily="34" charset="0"/>
                <a:ea typeface="Calibri" pitchFamily="34" charset="-122"/>
                <a:cs typeface="Calibri" pitchFamily="34" charset="-120"/>
              </a:rPr>
              <a:t>DIRECTION</a:t>
            </a:r>
            <a:endParaRPr lang="en-US" sz="1400" dirty="0"/>
          </a:p>
        </p:txBody>
      </p:sp>
      <p:sp>
        <p:nvSpPr>
          <p:cNvPr id="24" name="Text 22"/>
          <p:cNvSpPr txBox="1"/>
          <p:nvPr/>
        </p:nvSpPr>
        <p:spPr>
          <a:xfrm>
            <a:off x="9212580" y="2103120"/>
            <a:ext cx="2194560" cy="411480"/>
          </a:xfrm>
          <a:prstGeom prst="rect">
            <a:avLst/>
          </a:prstGeom>
          <a:noFill/>
          <a:ln/>
        </p:spPr>
        <p:txBody>
          <a:bodyPr wrap="square" lIns="0" tIns="0" rIns="0" bIns="0" rtlCol="0" anchor="t"/>
          <a:lstStyle/>
          <a:p>
            <a:pPr marL="0" indent="0">
              <a:buNone/>
            </a:pPr>
            <a:r>
              <a:rPr lang="en-US" sz="1700" b="1" dirty="0">
                <a:solidFill>
                  <a:srgbClr val="FFFFFF"/>
                </a:solidFill>
                <a:latin typeface="Cambria" pitchFamily="34" charset="0"/>
                <a:ea typeface="Cambria" pitchFamily="34" charset="-122"/>
                <a:cs typeface="Cambria" pitchFamily="34" charset="-120"/>
              </a:rPr>
              <a:t>Where from?</a:t>
            </a:r>
            <a:endParaRPr lang="en-US" sz="1700" dirty="0"/>
          </a:p>
        </p:txBody>
      </p:sp>
      <p:sp>
        <p:nvSpPr>
          <p:cNvPr id="25" name="Text 23"/>
          <p:cNvSpPr txBox="1"/>
          <p:nvPr/>
        </p:nvSpPr>
        <p:spPr>
          <a:xfrm>
            <a:off x="9212580" y="2560320"/>
            <a:ext cx="2194560" cy="822960"/>
          </a:xfrm>
          <a:prstGeom prst="rect">
            <a:avLst/>
          </a:prstGeom>
          <a:noFill/>
          <a:ln/>
        </p:spPr>
        <p:txBody>
          <a:bodyPr wrap="square" lIns="0" tIns="0" rIns="0" bIns="0" rtlCol="0" anchor="t"/>
          <a:lstStyle/>
          <a:p>
            <a:pPr marL="0" indent="0">
              <a:buNone/>
            </a:pPr>
            <a:r>
              <a:rPr lang="en-US" sz="1350" i="1" dirty="0">
                <a:solidFill>
                  <a:srgbClr val="D8D5CF"/>
                </a:solidFill>
                <a:latin typeface="Calibri" pitchFamily="34" charset="0"/>
                <a:ea typeface="Calibri" pitchFamily="34" charset="-122"/>
                <a:cs typeface="Calibri" pitchFamily="34" charset="-120"/>
              </a:rPr>
              <a:t>"speakers behind the audience"</a:t>
            </a:r>
            <a:endParaRPr lang="en-US" sz="1350" dirty="0"/>
          </a:p>
        </p:txBody>
      </p:sp>
      <p:sp>
        <p:nvSpPr>
          <p:cNvPr id="26" name="Shape 24"/>
          <p:cNvSpPr/>
          <p:nvPr/>
        </p:nvSpPr>
        <p:spPr>
          <a:xfrm>
            <a:off x="548640" y="3657600"/>
            <a:ext cx="5440680" cy="2194560"/>
          </a:xfrm>
          <a:prstGeom prst="roundRect">
            <a:avLst>
              <a:gd name="adj" fmla="val 3333"/>
            </a:avLst>
          </a:prstGeom>
          <a:solidFill>
            <a:srgbClr val="FFFFFF"/>
          </a:solidFill>
          <a:ln w="9525">
            <a:solidFill>
              <a:srgbClr val="FFFFFF"/>
            </a:solidFill>
            <a:prstDash val="solid"/>
          </a:ln>
        </p:spPr>
        <p:txBody>
          <a:bodyPr/>
          <a:lstStyle/>
          <a:p>
            <a:endParaRPr lang="en-GB"/>
          </a:p>
        </p:txBody>
      </p:sp>
      <p:sp>
        <p:nvSpPr>
          <p:cNvPr id="27" name="Shape 25"/>
          <p:cNvSpPr/>
          <p:nvPr/>
        </p:nvSpPr>
        <p:spPr>
          <a:xfrm>
            <a:off x="6172200" y="3657600"/>
            <a:ext cx="5440680" cy="2194560"/>
          </a:xfrm>
          <a:prstGeom prst="roundRect">
            <a:avLst>
              <a:gd name="adj" fmla="val 3333"/>
            </a:avLst>
          </a:prstGeom>
          <a:solidFill>
            <a:srgbClr val="FFFFFF"/>
          </a:solidFill>
          <a:ln w="19050">
            <a:solidFill>
              <a:srgbClr val="1F5C4E"/>
            </a:solidFill>
            <a:prstDash val="solid"/>
          </a:ln>
        </p:spPr>
        <p:txBody>
          <a:bodyPr/>
          <a:lstStyle/>
          <a:p>
            <a:endParaRPr lang="en-GB"/>
          </a:p>
        </p:txBody>
      </p:sp>
      <p:sp>
        <p:nvSpPr>
          <p:cNvPr id="28" name="Text 26"/>
          <p:cNvSpPr txBox="1"/>
          <p:nvPr/>
        </p:nvSpPr>
        <p:spPr>
          <a:xfrm>
            <a:off x="822960" y="3794760"/>
            <a:ext cx="4937760" cy="320040"/>
          </a:xfrm>
          <a:prstGeom prst="rect">
            <a:avLst/>
          </a:prstGeom>
          <a:noFill/>
          <a:ln/>
        </p:spPr>
        <p:txBody>
          <a:bodyPr wrap="square" lIns="0" tIns="0" rIns="0" bIns="0" rtlCol="0" anchor="t"/>
          <a:lstStyle/>
          <a:p>
            <a:pPr marL="0" indent="0">
              <a:buNone/>
            </a:pPr>
            <a:r>
              <a:rPr lang="en-US" sz="1300" b="1" kern="0" spc="100" dirty="0">
                <a:solidFill>
                  <a:srgbClr val="5A5A5A"/>
                </a:solidFill>
                <a:latin typeface="Calibri" pitchFamily="34" charset="0"/>
                <a:ea typeface="Calibri" pitchFamily="34" charset="-122"/>
                <a:cs typeface="Calibri" pitchFamily="34" charset="-120"/>
              </a:rPr>
              <a:t>LEVEL 3 — COMPETENT</a:t>
            </a:r>
            <a:endParaRPr lang="en-US" sz="1300" dirty="0"/>
          </a:p>
        </p:txBody>
      </p:sp>
      <p:sp>
        <p:nvSpPr>
          <p:cNvPr id="29" name="Text 27"/>
          <p:cNvSpPr txBox="1"/>
          <p:nvPr/>
        </p:nvSpPr>
        <p:spPr>
          <a:xfrm>
            <a:off x="822960" y="4160520"/>
            <a:ext cx="4937760" cy="914400"/>
          </a:xfrm>
          <a:prstGeom prst="rect">
            <a:avLst/>
          </a:prstGeom>
          <a:noFill/>
          <a:ln/>
        </p:spPr>
        <p:txBody>
          <a:bodyPr wrap="square" lIns="0" tIns="0" rIns="0" bIns="0" rtlCol="0" anchor="t"/>
          <a:lstStyle/>
          <a:p>
            <a:pPr marL="0" indent="0">
              <a:buNone/>
            </a:pPr>
            <a:r>
              <a:rPr lang="en-US" sz="1600" i="1" dirty="0">
                <a:solidFill>
                  <a:srgbClr val="222222"/>
                </a:solidFill>
                <a:latin typeface="Calibri" pitchFamily="34" charset="0"/>
                <a:ea typeface="Calibri" pitchFamily="34" charset="-122"/>
                <a:cs typeface="Calibri" pitchFamily="34" charset="-120"/>
              </a:rPr>
              <a:t>"When the bag goes over Brian's head, a low drone would start to make it tense."</a:t>
            </a:r>
            <a:endParaRPr lang="en-US" sz="1600" dirty="0"/>
          </a:p>
        </p:txBody>
      </p:sp>
      <p:sp>
        <p:nvSpPr>
          <p:cNvPr id="30" name="Text 28"/>
          <p:cNvSpPr txBox="1"/>
          <p:nvPr/>
        </p:nvSpPr>
        <p:spPr>
          <a:xfrm>
            <a:off x="822960" y="5166360"/>
            <a:ext cx="4937760" cy="548640"/>
          </a:xfrm>
          <a:prstGeom prst="rect">
            <a:avLst/>
          </a:prstGeom>
          <a:noFill/>
          <a:ln/>
        </p:spPr>
        <p:txBody>
          <a:bodyPr wrap="square" lIns="0" tIns="0" rIns="0" bIns="0" rtlCol="0" anchor="t"/>
          <a:lstStyle/>
          <a:p>
            <a:pPr marL="0" indent="0">
              <a:buNone/>
            </a:pPr>
            <a:r>
              <a:rPr lang="en-US" sz="1350" dirty="0">
                <a:solidFill>
                  <a:srgbClr val="5A5A5A"/>
                </a:solidFill>
                <a:latin typeface="Calibri" pitchFamily="34" charset="0"/>
                <a:ea typeface="Calibri" pitchFamily="34" charset="-122"/>
                <a:cs typeface="Calibri" pitchFamily="34" charset="-120"/>
              </a:rPr>
              <a:t>Clear, but the detail stops at the idea.</a:t>
            </a:r>
            <a:endParaRPr lang="en-US" sz="1350" dirty="0"/>
          </a:p>
        </p:txBody>
      </p:sp>
      <p:sp>
        <p:nvSpPr>
          <p:cNvPr id="31" name="Text 29"/>
          <p:cNvSpPr txBox="1"/>
          <p:nvPr/>
        </p:nvSpPr>
        <p:spPr>
          <a:xfrm>
            <a:off x="6446520" y="3794760"/>
            <a:ext cx="4937760" cy="320040"/>
          </a:xfrm>
          <a:prstGeom prst="rect">
            <a:avLst/>
          </a:prstGeom>
          <a:noFill/>
          <a:ln/>
        </p:spPr>
        <p:txBody>
          <a:bodyPr wrap="square" lIns="0" tIns="0" rIns="0" bIns="0" rtlCol="0" anchor="t"/>
          <a:lstStyle/>
          <a:p>
            <a:pPr marL="0" indent="0">
              <a:buNone/>
            </a:pPr>
            <a:r>
              <a:rPr lang="en-US" sz="1300" b="1" kern="0" spc="100" dirty="0">
                <a:solidFill>
                  <a:srgbClr val="1F5C4E"/>
                </a:solidFill>
                <a:latin typeface="Calibri" pitchFamily="34" charset="0"/>
                <a:ea typeface="Calibri" pitchFamily="34" charset="-122"/>
                <a:cs typeface="Calibri" pitchFamily="34" charset="-120"/>
              </a:rPr>
              <a:t>LEVEL 4 — ASSURED</a:t>
            </a:r>
            <a:endParaRPr lang="en-US" sz="1300" dirty="0"/>
          </a:p>
        </p:txBody>
      </p:sp>
      <p:sp>
        <p:nvSpPr>
          <p:cNvPr id="32" name="Text 30"/>
          <p:cNvSpPr txBox="1"/>
          <p:nvPr/>
        </p:nvSpPr>
        <p:spPr>
          <a:xfrm>
            <a:off x="6446520" y="4160520"/>
            <a:ext cx="4937760" cy="1097280"/>
          </a:xfrm>
          <a:prstGeom prst="rect">
            <a:avLst/>
          </a:prstGeom>
          <a:noFill/>
          <a:ln/>
        </p:spPr>
        <p:txBody>
          <a:bodyPr wrap="square" lIns="0" tIns="0" rIns="0" bIns="0" rtlCol="0" anchor="t"/>
          <a:lstStyle/>
          <a:p>
            <a:pPr marL="0" indent="0">
              <a:buNone/>
            </a:pPr>
            <a:r>
              <a:rPr lang="en-US" sz="1600" i="1" dirty="0">
                <a:solidFill>
                  <a:srgbClr val="222222"/>
                </a:solidFill>
                <a:latin typeface="Calibri" pitchFamily="34" charset="0"/>
                <a:ea typeface="Calibri" pitchFamily="34" charset="-122"/>
                <a:cs typeface="Calibri" pitchFamily="34" charset="-120"/>
              </a:rPr>
              <a:t>"When the bag goes over Brian's head, a low-pitched drone builds from 0% to 30% over 8 seconds through speakers behind the audience."</a:t>
            </a:r>
            <a:endParaRPr lang="en-US" sz="1600" dirty="0"/>
          </a:p>
        </p:txBody>
      </p:sp>
      <p:sp>
        <p:nvSpPr>
          <p:cNvPr id="33" name="Text 31"/>
          <p:cNvSpPr txBox="1"/>
          <p:nvPr/>
        </p:nvSpPr>
        <p:spPr>
          <a:xfrm>
            <a:off x="6446520" y="5303520"/>
            <a:ext cx="4937760" cy="457200"/>
          </a:xfrm>
          <a:prstGeom prst="rect">
            <a:avLst/>
          </a:prstGeom>
          <a:noFill/>
          <a:ln/>
        </p:spPr>
        <p:txBody>
          <a:bodyPr wrap="square" lIns="0" tIns="0" rIns="0" bIns="0" rtlCol="0" anchor="t"/>
          <a:lstStyle/>
          <a:p>
            <a:pPr marL="0" indent="0">
              <a:buNone/>
            </a:pPr>
            <a:r>
              <a:rPr lang="en-US" sz="1350" b="1" dirty="0">
                <a:solidFill>
                  <a:srgbClr val="1F5C4E"/>
                </a:solidFill>
                <a:latin typeface="Calibri" pitchFamily="34" charset="0"/>
                <a:ea typeface="Calibri" pitchFamily="34" charset="-122"/>
                <a:cs typeface="Calibri" pitchFamily="34" charset="-120"/>
              </a:rPr>
              <a:t>Same idea, every choice quantified.</a:t>
            </a:r>
            <a:endParaRPr lang="en-US" sz="1350" dirty="0"/>
          </a:p>
        </p:txBody>
      </p:sp>
      <p:sp>
        <p:nvSpPr>
          <p:cNvPr id="34" name="Text 32"/>
          <p:cNvSpPr txBox="1"/>
          <p:nvPr/>
        </p:nvSpPr>
        <p:spPr>
          <a:xfrm>
            <a:off x="548640" y="5943600"/>
            <a:ext cx="11064240" cy="411480"/>
          </a:xfrm>
          <a:prstGeom prst="rect">
            <a:avLst/>
          </a:prstGeom>
          <a:noFill/>
          <a:ln/>
        </p:spPr>
        <p:txBody>
          <a:bodyPr wrap="square" lIns="0" tIns="0" rIns="0" bIns="0" rtlCol="0" anchor="t"/>
          <a:lstStyle/>
          <a:p>
            <a:pPr marL="0" indent="0">
              <a:buNone/>
            </a:pPr>
            <a:r>
              <a:rPr lang="en-US" sz="1450" b="1" dirty="0">
                <a:solidFill>
                  <a:srgbClr val="222222"/>
                </a:solidFill>
                <a:latin typeface="Calibri" pitchFamily="34" charset="0"/>
                <a:ea typeface="Calibri" pitchFamily="34" charset="-122"/>
                <a:cs typeface="Calibri" pitchFamily="34" charset="-120"/>
              </a:rPr>
              <a:t>The rule: every number or detail needs a reason. If you could change it without changing the meaning, it is decoration, not evidence.</a:t>
            </a:r>
            <a:endParaRPr lang="en-US" sz="14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1F5C4E"/>
          </a:solidFill>
          <a:ln w="12700">
            <a:solidFill>
              <a:srgbClr val="1F5C4E"/>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D</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1F5C4E"/>
                </a:solidFill>
                <a:latin typeface="Calibri" pitchFamily="34" charset="0"/>
                <a:ea typeface="Calibri" pitchFamily="34" charset="-122"/>
                <a:cs typeface="Calibri" pitchFamily="34" charset="-120"/>
              </a:rPr>
              <a:t>DISCUSSION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Paint a precise picture of the sound</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DISCUSSION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txBody>
          <a:bodyPr/>
          <a:lstStyle/>
          <a:p>
            <a:endParaRPr lang="en-GB"/>
          </a:p>
        </p:txBody>
      </p:sp>
      <p:sp>
        <p:nvSpPr>
          <p:cNvPr id="11" name="Text 9"/>
          <p:cNvSpPr txBox="1"/>
          <p:nvPr/>
        </p:nvSpPr>
        <p:spPr>
          <a:xfrm>
            <a:off x="822960" y="1920240"/>
            <a:ext cx="4572000" cy="320040"/>
          </a:xfrm>
          <a:prstGeom prst="rect">
            <a:avLst/>
          </a:prstGeom>
          <a:noFill/>
          <a:ln/>
        </p:spPr>
        <p:txBody>
          <a:bodyPr wrap="square" lIns="0" tIns="0" rIns="0" bIns="0" rtlCol="0" anchor="t"/>
          <a:lstStyle/>
          <a:p>
            <a:pPr marL="0" indent="0">
              <a:buNone/>
            </a:pPr>
            <a:r>
              <a:rPr lang="en-US" sz="1300" b="1" kern="0" spc="100" dirty="0">
                <a:solidFill>
                  <a:srgbClr val="1F5C4E"/>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WHEN: the exact cue, a line or action in the extract.</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HOW LOUD: volume as a %.</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HOW HIGH OR LOW: the pitch.</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HOW FAST: fades, builds and cuts in seconds.</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WHERE FROM: the speaker position.</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txBody>
          <a:bodyPr/>
          <a:lstStyle/>
          <a:p>
            <a:endParaRPr lang="en-GB"/>
          </a:p>
        </p:txBody>
      </p:sp>
      <p:sp>
        <p:nvSpPr>
          <p:cNvPr id="14" name="Text 12"/>
          <p:cNvSpPr txBox="1"/>
          <p:nvPr/>
        </p:nvSpPr>
        <p:spPr>
          <a:xfrm>
            <a:off x="6126480" y="1920240"/>
            <a:ext cx="5212080" cy="32004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MY MODEL — SOUND, THE BAG EXPERIMENT</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marL="0" indent="0">
              <a:buNone/>
            </a:pPr>
            <a:r>
              <a:rPr lang="en-US" sz="1600" i="1" dirty="0">
                <a:solidFill>
                  <a:srgbClr val="F4F3F1"/>
                </a:solidFill>
                <a:latin typeface="Calibri" pitchFamily="34" charset="0"/>
                <a:ea typeface="Calibri" pitchFamily="34" charset="-122"/>
                <a:cs typeface="Calibri" pitchFamily="34" charset="-120"/>
              </a:rPr>
              <a:t>"As Phil empties his carrier bag, the wind and birdsong fade from 40% to 10% over 5 seconds. When the bag goes over Brian's head, the amplified rustle of plastic rises to 60%, so every breath is heard, while a low-pitched drone builds from 0% to 30% over 8 seconds behind the audience. The moment Phil takes the bag off, everything cuts to silence, so Brian's "That was great!" lands in an empty wood."</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1F5C4E"/>
          </a:solidFill>
          <a:ln w="12700">
            <a:solidFill>
              <a:srgbClr val="1F5C4E"/>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D</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1F5C4E"/>
                </a:solidFill>
                <a:latin typeface="Calibri" pitchFamily="34" charset="0"/>
                <a:ea typeface="Calibri" pitchFamily="34" charset="-122"/>
                <a:cs typeface="Calibri" pitchFamily="34" charset="-120"/>
              </a:rPr>
              <a:t>DISCUSSION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Build it together: Phil's orders ("Take Brian.")</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DISCUSSION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WE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txBody>
          <a:bodyPr/>
          <a:lstStyle/>
          <a:p>
            <a:endParaRPr lang="en-GB"/>
          </a:p>
        </p:txBody>
      </p:sp>
      <p:sp>
        <p:nvSpPr>
          <p:cNvPr id="11" name="Text 9"/>
          <p:cNvSpPr txBox="1"/>
          <p:nvPr/>
        </p:nvSpPr>
        <p:spPr>
          <a:xfrm>
            <a:off x="822960" y="1920240"/>
            <a:ext cx="4572000" cy="320040"/>
          </a:xfrm>
          <a:prstGeom prst="rect">
            <a:avLst/>
          </a:prstGeom>
          <a:noFill/>
          <a:ln/>
        </p:spPr>
        <p:txBody>
          <a:bodyPr wrap="square" lIns="0" tIns="0" rIns="0" bIns="0" rtlCol="0" anchor="t"/>
          <a:lstStyle/>
          <a:p>
            <a:pPr marL="0" indent="0">
              <a:buNone/>
            </a:pPr>
            <a:r>
              <a:rPr lang="en-US" sz="1300" b="1" kern="0" spc="100" dirty="0">
                <a:solidFill>
                  <a:srgbClr val="1F5C4E"/>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What is the exact cue? ("Take Brian.")</a:t>
            </a:r>
            <a:endParaRPr lang="en-US" sz="1600" dirty="0"/>
          </a:p>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What happens to the woodland sound? (% and seconds)</a:t>
            </a:r>
            <a:endParaRPr lang="en-US" sz="1600" dirty="0"/>
          </a:p>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What new sound, if any, comes in? How loud, what pitch?</a:t>
            </a:r>
            <a:endParaRPr lang="en-US" sz="1600" dirty="0"/>
          </a:p>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Where should it come from?</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1F5C4E"/>
            </a:solidFill>
            <a:prstDash val="solid"/>
          </a:ln>
        </p:spPr>
        <p:txBody>
          <a:bodyPr/>
          <a:lstStyle/>
          <a:p>
            <a:endParaRPr lang="en-GB"/>
          </a:p>
        </p:txBody>
      </p:sp>
      <p:sp>
        <p:nvSpPr>
          <p:cNvPr id="14" name="Text 12"/>
          <p:cNvSpPr txBox="1"/>
          <p:nvPr/>
        </p:nvSpPr>
        <p:spPr>
          <a:xfrm>
            <a:off x="6126480" y="1920240"/>
            <a:ext cx="5212080" cy="320040"/>
          </a:xfrm>
          <a:prstGeom prst="rect">
            <a:avLst/>
          </a:prstGeom>
          <a:noFill/>
          <a:ln/>
        </p:spPr>
        <p:txBody>
          <a:bodyPr wrap="square" lIns="0" tIns="0" rIns="0" bIns="0" rtlCol="0" anchor="t"/>
          <a:lstStyle/>
          <a:p>
            <a:pPr marL="0" indent="0">
              <a:buNone/>
            </a:pPr>
            <a:r>
              <a:rPr lang="en-US" sz="1300" b="1" kern="0" spc="100" dirty="0">
                <a:solidFill>
                  <a:srgbClr val="1F5C4E"/>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marL="0" indent="0">
              <a:buNone/>
            </a:pPr>
            <a:r>
              <a:rPr lang="en-US" sz="1600" dirty="0">
                <a:solidFill>
                  <a:srgbClr val="222222"/>
                </a:solidFill>
                <a:latin typeface="Cambria" pitchFamily="34" charset="0"/>
                <a:ea typeface="Cambria" pitchFamily="34" charset="-122"/>
                <a:cs typeface="Cambria" pitchFamily="34" charset="-120"/>
              </a:rPr>
              <a:t>When Phil ______, the ______ would fade from ___% to ___% over ___ seconds, while a ______-pitched ______ enters at ___% from speakers ______.</a:t>
            </a:r>
            <a:endParaRPr lang="en-US" sz="16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marL="0" indent="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txBody>
          <a:bodyPr/>
          <a:lstStyle/>
          <a:p>
            <a:endParaRPr lang="en-GB"/>
          </a:p>
        </p:txBody>
      </p:sp>
      <p:sp>
        <p:nvSpPr>
          <p:cNvPr id="18" name="Shape 16"/>
          <p:cNvSpPr/>
          <p:nvPr/>
        </p:nvSpPr>
        <p:spPr>
          <a:xfrm>
            <a:off x="6126480" y="5120640"/>
            <a:ext cx="5212080" cy="0"/>
          </a:xfrm>
          <a:prstGeom prst="line">
            <a:avLst/>
          </a:prstGeom>
          <a:noFill/>
          <a:ln w="12700">
            <a:solidFill>
              <a:srgbClr val="DDD9D2"/>
            </a:solidFill>
            <a:prstDash val="solid"/>
          </a:ln>
        </p:spPr>
        <p:txBody>
          <a:bodyPr/>
          <a:lstStyle/>
          <a:p>
            <a:endParaRPr lang="en-GB"/>
          </a:p>
        </p:txBody>
      </p:sp>
      <p:sp>
        <p:nvSpPr>
          <p:cNvPr id="19" name="Shape 17"/>
          <p:cNvSpPr/>
          <p:nvPr/>
        </p:nvSpPr>
        <p:spPr>
          <a:xfrm>
            <a:off x="6126480" y="5577840"/>
            <a:ext cx="5212080" cy="0"/>
          </a:xfrm>
          <a:prstGeom prst="line">
            <a:avLst/>
          </a:prstGeom>
          <a:noFill/>
          <a:ln w="12700">
            <a:solidFill>
              <a:srgbClr val="DDD9D2"/>
            </a:solidFill>
            <a:prstDash val="solid"/>
          </a:ln>
        </p:spPr>
        <p:txBody>
          <a:bodyPr/>
          <a:lstStyle/>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1F5C4E"/>
          </a:solidFill>
          <a:ln w="12700">
            <a:solidFill>
              <a:srgbClr val="1F5C4E"/>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D</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1F5C4E"/>
                </a:solidFill>
                <a:latin typeface="Calibri" pitchFamily="34" charset="0"/>
                <a:ea typeface="Calibri" pitchFamily="34" charset="-122"/>
                <a:cs typeface="Calibri" pitchFamily="34" charset="-120"/>
              </a:rPr>
              <a:t>DISCUSSION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Write your discussion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DISCUSSION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YOU DO  ·  4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marL="0" indent="0">
              <a:buNone/>
            </a:pPr>
            <a:r>
              <a:rPr lang="en-US" sz="1500" i="1" dirty="0">
                <a:solidFill>
                  <a:srgbClr val="5A5A5A"/>
                </a:solidFill>
                <a:latin typeface="Calibri" pitchFamily="34" charset="0"/>
                <a:ea typeface="Calibri" pitchFamily="34" charset="-122"/>
                <a:cs typeface="Calibri" pitchFamily="34" charset="-120"/>
              </a:rPr>
              <a:t>Sound · your key moment from Task 1 · write in the Discussion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txBody>
          <a:bodyPr/>
          <a:lstStyle/>
          <a:p>
            <a:endParaRPr lang="en-GB"/>
          </a:p>
        </p:txBody>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txBody>
          <a:bodyPr/>
          <a:lstStyle/>
          <a:p>
            <a:endParaRPr lang="en-GB"/>
          </a:p>
        </p:txBody>
      </p:sp>
      <p:sp>
        <p:nvSpPr>
          <p:cNvPr id="13" name="Text 11"/>
          <p:cNvSpPr txBox="1"/>
          <p:nvPr/>
        </p:nvSpPr>
        <p:spPr>
          <a:xfrm>
            <a:off x="7772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marL="0" indent="0">
              <a:spcAft>
                <a:spcPts val="400"/>
              </a:spcAft>
              <a:buNone/>
            </a:pPr>
            <a:r>
              <a:rPr lang="en-US" sz="1400" dirty="0">
                <a:solidFill>
                  <a:srgbClr val="222222"/>
                </a:solidFill>
                <a:latin typeface="Calibri" pitchFamily="34" charset="0"/>
                <a:ea typeface="Calibri" pitchFamily="34" charset="-122"/>
                <a:cs typeface="Calibri" pitchFamily="34" charset="-120"/>
              </a:rPr>
              <a:t>"When ______ (cue), the ______ would fade / cut from ___% to ___% over ___ seconds, from speakers ______, so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marL="0" indent="0">
              <a:buNone/>
            </a:pPr>
            <a:r>
              <a:rPr lang="en-US" sz="1200" dirty="0">
                <a:solidFill>
                  <a:srgbClr val="5A5A5A"/>
                </a:solidFill>
                <a:latin typeface="Calibri" pitchFamily="34" charset="0"/>
                <a:ea typeface="Calibri" pitchFamily="34" charset="-122"/>
                <a:cs typeface="Calibri" pitchFamily="34" charset="-120"/>
              </a:rPr>
              <a:t>Volume: 10% (barely there) · 40% (under dialogue) · 100% (full)</a:t>
            </a:r>
            <a:endParaRPr lang="en-US" sz="1200" dirty="0"/>
          </a:p>
          <a:p>
            <a:pPr marL="0" indent="0">
              <a:buNone/>
            </a:pPr>
            <a:r>
              <a:rPr lang="en-US" sz="1200" dirty="0">
                <a:solidFill>
                  <a:srgbClr val="5A5A5A"/>
                </a:solidFill>
                <a:latin typeface="Calibri" pitchFamily="34" charset="0"/>
                <a:ea typeface="Calibri" pitchFamily="34" charset="-122"/>
                <a:cs typeface="Calibri" pitchFamily="34" charset="-120"/>
              </a:rPr>
              <a:t>Timing: cut (instant) · 3-second fade · 12-second build</a:t>
            </a:r>
            <a:endParaRPr lang="en-US" sz="1200" dirty="0"/>
          </a:p>
          <a:p>
            <a:pPr marL="0" indent="0">
              <a:buNone/>
            </a:pPr>
            <a:r>
              <a:rPr lang="en-US" sz="1200" dirty="0">
                <a:solidFill>
                  <a:srgbClr val="5A5A5A"/>
                </a:solidFill>
                <a:latin typeface="Calibri" pitchFamily="34" charset="0"/>
                <a:ea typeface="Calibri" pitchFamily="34" charset="-122"/>
                <a:cs typeface="Calibri" pitchFamily="34" charset="-120"/>
              </a:rPr>
              <a:t>Pitch: low rumble · high whine</a:t>
            </a:r>
            <a:endParaRPr lang="en-US" sz="1200" dirty="0"/>
          </a:p>
          <a:p>
            <a:pPr marL="0" indent="0">
              <a:buNone/>
            </a:pPr>
            <a:r>
              <a:rPr lang="en-US" sz="1200" dirty="0">
                <a:solidFill>
                  <a:srgbClr val="5A5A5A"/>
                </a:solidFill>
                <a:latin typeface="Calibri" pitchFamily="34" charset="0"/>
                <a:ea typeface="Calibri" pitchFamily="34" charset="-122"/>
                <a:cs typeface="Calibri" pitchFamily="34" charset="-120"/>
              </a:rPr>
              <a:t>Direction: behind the audience · stage left · all around</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17" name="Shape 15"/>
          <p:cNvSpPr/>
          <p:nvPr/>
        </p:nvSpPr>
        <p:spPr>
          <a:xfrm>
            <a:off x="5806440" y="2057400"/>
            <a:ext cx="1463040" cy="411480"/>
          </a:xfrm>
          <a:prstGeom prst="roundRect">
            <a:avLst>
              <a:gd name="adj" fmla="val 48889"/>
            </a:avLst>
          </a:prstGeom>
          <a:solidFill>
            <a:srgbClr val="1F5C4E"/>
          </a:solidFill>
          <a:ln w="12700">
            <a:solidFill>
              <a:srgbClr val="1F5C4E"/>
            </a:solidFill>
            <a:prstDash val="solid"/>
          </a:ln>
        </p:spPr>
        <p:txBody>
          <a:bodyPr/>
          <a:lstStyle/>
          <a:p>
            <a:endParaRPr lang="en-GB"/>
          </a:p>
        </p:txBody>
      </p:sp>
      <p:sp>
        <p:nvSpPr>
          <p:cNvPr id="18" name="Text 16"/>
          <p:cNvSpPr txBox="1"/>
          <p:nvPr/>
        </p:nvSpPr>
        <p:spPr>
          <a:xfrm>
            <a:off x="58064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A precise cue, one change, and at least TWO quantified details (%, seconds, pitch or direction).</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txBody>
          <a:bodyPr/>
          <a:lstStyle/>
          <a:p>
            <a:endParaRPr lang="en-GB"/>
          </a:p>
        </p:txBody>
      </p:sp>
      <p:sp>
        <p:nvSpPr>
          <p:cNvPr id="22" name="Text 20"/>
          <p:cNvSpPr txBox="1"/>
          <p:nvPr/>
        </p:nvSpPr>
        <p:spPr>
          <a:xfrm>
            <a:off x="90068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Quantify every choice and justify each number against the moment.</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txBody>
          <a:bodyPr/>
          <a:lstStyle/>
          <a:p>
            <a:endParaRPr lang="en-GB"/>
          </a:p>
        </p:txBody>
      </p:sp>
      <p:sp>
        <p:nvSpPr>
          <p:cNvPr id="25" name="Text 23"/>
          <p:cNvSpPr txBox="1"/>
          <p:nvPr/>
        </p:nvSpPr>
        <p:spPr>
          <a:xfrm>
            <a:off x="822960" y="5303520"/>
            <a:ext cx="2194560" cy="960120"/>
          </a:xfrm>
          <a:prstGeom prst="rect">
            <a:avLst/>
          </a:prstGeom>
          <a:noFill/>
          <a:ln/>
        </p:spPr>
        <p:txBody>
          <a:bodyPr wrap="square" lIns="0" tIns="0" rIns="0" bIns="0" rtlCol="0" anchor="ctr"/>
          <a:lstStyle/>
          <a:p>
            <a:pPr marL="0" indent="0">
              <a:buNone/>
            </a:pPr>
            <a:r>
              <a:rPr lang="en-US" sz="1300" b="1" kern="0" spc="10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7" name="Text 25"/>
          <p:cNvSpPr txBox="1"/>
          <p:nvPr/>
        </p:nvSpPr>
        <p:spPr>
          <a:xfrm>
            <a:off x="347472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 precise cue from the extract</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9" name="Text 27"/>
          <p:cNvSpPr txBox="1"/>
          <p:nvPr/>
        </p:nvSpPr>
        <p:spPr>
          <a:xfrm>
            <a:off x="630936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Two or more quantified details</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31" name="Text 29"/>
          <p:cNvSpPr txBox="1"/>
          <p:nvPr/>
        </p:nvSpPr>
        <p:spPr>
          <a:xfrm>
            <a:off x="914400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Every number has a reason</a:t>
            </a:r>
            <a:endParaRPr lang="en-US" sz="13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SOUND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DISCUSSION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DISCUSSION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Which DISCUSSION sentence would reach Level 4?</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"When the bag goes over Brian's head, a low drone starts, making it tense."</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644652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"When the bag goes over Brian's head, the amplified rustle rises to 60% while a low drone builds from 0% to 30% over 8 seconds."</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19" name="Text 17"/>
          <p:cNvSpPr txBox="1"/>
          <p:nvPr/>
        </p:nvSpPr>
        <p:spPr>
          <a:xfrm>
            <a:off x="82296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"The sound would be really creepy."</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23" name="Text 21"/>
          <p:cNvSpPr txBox="1"/>
          <p:nvPr/>
        </p:nvSpPr>
        <p:spPr>
          <a:xfrm>
            <a:off x="644652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"The music would be at 70% because it is a sad scene."</a:t>
            </a:r>
            <a:endParaRPr lang="en-US" sz="1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BRAIN BREAK</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Focus Reset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Focus Reset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RESET  ·  2 MIN</a:t>
            </a:r>
            <a:endParaRPr lang="en-US" sz="1400" dirty="0"/>
          </a:p>
        </p:txBody>
      </p:sp>
      <p:sp>
        <p:nvSpPr>
          <p:cNvPr id="8" name="Shape 6"/>
          <p:cNvSpPr/>
          <p:nvPr/>
        </p:nvSpPr>
        <p:spPr>
          <a:xfrm>
            <a:off x="548640" y="1737360"/>
            <a:ext cx="11064240" cy="1005840"/>
          </a:xfrm>
          <a:prstGeom prst="roundRect">
            <a:avLst>
              <a:gd name="adj" fmla="val 7273"/>
            </a:avLst>
          </a:prstGeom>
          <a:solidFill>
            <a:srgbClr val="3D3D3D"/>
          </a:solidFill>
          <a:ln w="9525">
            <a:solidFill>
              <a:srgbClr val="3D3D3D"/>
            </a:solidFill>
            <a:prstDash val="solid"/>
          </a:ln>
        </p:spPr>
        <p:txBody>
          <a:bodyPr/>
          <a:lstStyle/>
          <a:p>
            <a:endParaRPr lang="en-GB"/>
          </a:p>
        </p:txBody>
      </p:sp>
      <p:sp>
        <p:nvSpPr>
          <p:cNvPr id="9" name="Shape 7"/>
          <p:cNvSpPr/>
          <p:nvPr/>
        </p:nvSpPr>
        <p:spPr>
          <a:xfrm>
            <a:off x="777240" y="1965960"/>
            <a:ext cx="548640" cy="548640"/>
          </a:xfrm>
          <a:prstGeom prst="ellipse">
            <a:avLst/>
          </a:prstGeom>
          <a:solidFill>
            <a:srgbClr val="C9A24B"/>
          </a:solidFill>
          <a:ln w="12700">
            <a:solidFill>
              <a:srgbClr val="C9A24B"/>
            </a:solidFill>
            <a:prstDash val="solid"/>
          </a:ln>
        </p:spPr>
        <p:txBody>
          <a:bodyPr/>
          <a:lstStyle/>
          <a:p>
            <a:endParaRPr lang="en-GB"/>
          </a:p>
        </p:txBody>
      </p:sp>
      <p:sp>
        <p:nvSpPr>
          <p:cNvPr id="10" name="Text 8"/>
          <p:cNvSpPr txBox="1"/>
          <p:nvPr/>
        </p:nvSpPr>
        <p:spPr>
          <a:xfrm>
            <a:off x="777240" y="1965960"/>
            <a:ext cx="548640" cy="548640"/>
          </a:xfrm>
          <a:prstGeom prst="rect">
            <a:avLst/>
          </a:prstGeom>
          <a:noFill/>
          <a:ln/>
        </p:spPr>
        <p:txBody>
          <a:bodyPr wrap="square" lIns="0" tIns="0" rIns="0" bIns="0" rtlCol="0" anchor="ctr"/>
          <a:lstStyle/>
          <a:p>
            <a:pPr marL="0" indent="0" algn="ctr">
              <a:buNone/>
            </a:pPr>
            <a:r>
              <a:rPr lang="en-US" sz="1800" b="1" dirty="0">
                <a:solidFill>
                  <a:srgbClr val="2B2B2B"/>
                </a:solidFill>
                <a:latin typeface="Cambria" pitchFamily="34" charset="0"/>
                <a:ea typeface="Cambria" pitchFamily="34" charset="-122"/>
                <a:cs typeface="Cambria" pitchFamily="34" charset="-120"/>
              </a:rPr>
              <a:t>1</a:t>
            </a:r>
            <a:endParaRPr lang="en-US" sz="1800" dirty="0"/>
          </a:p>
        </p:txBody>
      </p:sp>
      <p:sp>
        <p:nvSpPr>
          <p:cNvPr id="11" name="Text 9"/>
          <p:cNvSpPr txBox="1"/>
          <p:nvPr/>
        </p:nvSpPr>
        <p:spPr>
          <a:xfrm>
            <a:off x="1600200" y="1737360"/>
            <a:ext cx="9784080" cy="100584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Stand up and stretch for 30 seconds.</a:t>
            </a:r>
            <a:endParaRPr lang="en-US" sz="1900" dirty="0"/>
          </a:p>
        </p:txBody>
      </p:sp>
      <p:sp>
        <p:nvSpPr>
          <p:cNvPr id="12" name="Shape 10"/>
          <p:cNvSpPr/>
          <p:nvPr/>
        </p:nvSpPr>
        <p:spPr>
          <a:xfrm>
            <a:off x="548640" y="2926080"/>
            <a:ext cx="11064240" cy="1005840"/>
          </a:xfrm>
          <a:prstGeom prst="roundRect">
            <a:avLst>
              <a:gd name="adj" fmla="val 7273"/>
            </a:avLst>
          </a:prstGeom>
          <a:solidFill>
            <a:srgbClr val="3D3D3D"/>
          </a:solidFill>
          <a:ln w="9525">
            <a:solidFill>
              <a:srgbClr val="3D3D3D"/>
            </a:solidFill>
            <a:prstDash val="solid"/>
          </a:ln>
        </p:spPr>
        <p:txBody>
          <a:bodyPr/>
          <a:lstStyle/>
          <a:p>
            <a:endParaRPr lang="en-GB"/>
          </a:p>
        </p:txBody>
      </p:sp>
      <p:sp>
        <p:nvSpPr>
          <p:cNvPr id="13" name="Shape 11"/>
          <p:cNvSpPr/>
          <p:nvPr/>
        </p:nvSpPr>
        <p:spPr>
          <a:xfrm>
            <a:off x="777240" y="3154680"/>
            <a:ext cx="548640" cy="548640"/>
          </a:xfrm>
          <a:prstGeom prst="ellipse">
            <a:avLst/>
          </a:prstGeom>
          <a:solidFill>
            <a:srgbClr val="C9A24B"/>
          </a:solidFill>
          <a:ln w="12700">
            <a:solidFill>
              <a:srgbClr val="C9A24B"/>
            </a:solidFill>
            <a:prstDash val="solid"/>
          </a:ln>
        </p:spPr>
        <p:txBody>
          <a:bodyPr/>
          <a:lstStyle/>
          <a:p>
            <a:endParaRPr lang="en-GB"/>
          </a:p>
        </p:txBody>
      </p:sp>
      <p:sp>
        <p:nvSpPr>
          <p:cNvPr id="14" name="Text 12"/>
          <p:cNvSpPr txBox="1"/>
          <p:nvPr/>
        </p:nvSpPr>
        <p:spPr>
          <a:xfrm>
            <a:off x="777240" y="3154680"/>
            <a:ext cx="548640" cy="548640"/>
          </a:xfrm>
          <a:prstGeom prst="rect">
            <a:avLst/>
          </a:prstGeom>
          <a:noFill/>
          <a:ln/>
        </p:spPr>
        <p:txBody>
          <a:bodyPr wrap="square" lIns="0" tIns="0" rIns="0" bIns="0" rtlCol="0" anchor="ctr"/>
          <a:lstStyle/>
          <a:p>
            <a:pPr marL="0" indent="0" algn="ctr">
              <a:buNone/>
            </a:pPr>
            <a:r>
              <a:rPr lang="en-US" sz="1800" b="1" dirty="0">
                <a:solidFill>
                  <a:srgbClr val="2B2B2B"/>
                </a:solidFill>
                <a:latin typeface="Cambria" pitchFamily="34" charset="0"/>
                <a:ea typeface="Cambria" pitchFamily="34" charset="-122"/>
                <a:cs typeface="Cambria" pitchFamily="34" charset="-120"/>
              </a:rPr>
              <a:t>2</a:t>
            </a:r>
            <a:endParaRPr lang="en-US" sz="1800" dirty="0"/>
          </a:p>
        </p:txBody>
      </p:sp>
      <p:sp>
        <p:nvSpPr>
          <p:cNvPr id="15" name="Text 13"/>
          <p:cNvSpPr txBox="1"/>
          <p:nvPr/>
        </p:nvSpPr>
        <p:spPr>
          <a:xfrm>
            <a:off x="1600200" y="2926080"/>
            <a:ext cx="9784080" cy="100584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With your partner, name three types of sound and explain diegetic vs non-diegetic.</a:t>
            </a:r>
            <a:endParaRPr lang="en-US" sz="1900" dirty="0"/>
          </a:p>
        </p:txBody>
      </p:sp>
      <p:sp>
        <p:nvSpPr>
          <p:cNvPr id="16" name="Shape 14"/>
          <p:cNvSpPr/>
          <p:nvPr/>
        </p:nvSpPr>
        <p:spPr>
          <a:xfrm>
            <a:off x="548640" y="4114800"/>
            <a:ext cx="11064240" cy="1005840"/>
          </a:xfrm>
          <a:prstGeom prst="roundRect">
            <a:avLst>
              <a:gd name="adj" fmla="val 7273"/>
            </a:avLst>
          </a:prstGeom>
          <a:solidFill>
            <a:srgbClr val="3D3D3D"/>
          </a:solidFill>
          <a:ln w="9525">
            <a:solidFill>
              <a:srgbClr val="3D3D3D"/>
            </a:solidFill>
            <a:prstDash val="solid"/>
          </a:ln>
        </p:spPr>
        <p:txBody>
          <a:bodyPr/>
          <a:lstStyle/>
          <a:p>
            <a:endParaRPr lang="en-GB"/>
          </a:p>
        </p:txBody>
      </p:sp>
      <p:sp>
        <p:nvSpPr>
          <p:cNvPr id="17" name="Shape 15"/>
          <p:cNvSpPr/>
          <p:nvPr/>
        </p:nvSpPr>
        <p:spPr>
          <a:xfrm>
            <a:off x="777240" y="4343400"/>
            <a:ext cx="548640" cy="548640"/>
          </a:xfrm>
          <a:prstGeom prst="ellipse">
            <a:avLst/>
          </a:prstGeom>
          <a:solidFill>
            <a:srgbClr val="C9A24B"/>
          </a:solidFill>
          <a:ln w="12700">
            <a:solidFill>
              <a:srgbClr val="C9A24B"/>
            </a:solidFill>
            <a:prstDash val="solid"/>
          </a:ln>
        </p:spPr>
        <p:txBody>
          <a:bodyPr/>
          <a:lstStyle/>
          <a:p>
            <a:endParaRPr lang="en-GB"/>
          </a:p>
        </p:txBody>
      </p:sp>
      <p:sp>
        <p:nvSpPr>
          <p:cNvPr id="18" name="Text 16"/>
          <p:cNvSpPr txBox="1"/>
          <p:nvPr/>
        </p:nvSpPr>
        <p:spPr>
          <a:xfrm>
            <a:off x="777240" y="4343400"/>
            <a:ext cx="548640" cy="548640"/>
          </a:xfrm>
          <a:prstGeom prst="rect">
            <a:avLst/>
          </a:prstGeom>
          <a:noFill/>
          <a:ln/>
        </p:spPr>
        <p:txBody>
          <a:bodyPr wrap="square" lIns="0" tIns="0" rIns="0" bIns="0" rtlCol="0" anchor="ctr"/>
          <a:lstStyle/>
          <a:p>
            <a:pPr marL="0" indent="0" algn="ctr">
              <a:buNone/>
            </a:pPr>
            <a:r>
              <a:rPr lang="en-US" sz="1800" b="1" dirty="0">
                <a:solidFill>
                  <a:srgbClr val="2B2B2B"/>
                </a:solidFill>
                <a:latin typeface="Cambria" pitchFamily="34" charset="0"/>
                <a:ea typeface="Cambria" pitchFamily="34" charset="-122"/>
                <a:cs typeface="Cambria" pitchFamily="34" charset="-120"/>
              </a:rPr>
              <a:t>3</a:t>
            </a:r>
            <a:endParaRPr lang="en-US" sz="1800" dirty="0"/>
          </a:p>
        </p:txBody>
      </p:sp>
      <p:sp>
        <p:nvSpPr>
          <p:cNvPr id="19" name="Text 17"/>
          <p:cNvSpPr txBox="1"/>
          <p:nvPr/>
        </p:nvSpPr>
        <p:spPr>
          <a:xfrm>
            <a:off x="1600200" y="4114800"/>
            <a:ext cx="9784080" cy="100584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Read your C, I and D sentences to your partner. Do they flow as one idea?</a:t>
            </a:r>
            <a:endParaRPr lang="en-US" sz="1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2C4A6E"/>
          </a:solidFill>
          <a:ln w="12700">
            <a:solidFill>
              <a:srgbClr val="2C4A6E"/>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E</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2C4A6E"/>
                </a:solidFill>
                <a:latin typeface="Calibri" pitchFamily="34" charset="0"/>
                <a:ea typeface="Calibri" pitchFamily="34" charset="-122"/>
                <a:cs typeface="Calibri" pitchFamily="34" charset="-120"/>
              </a:rPr>
              <a:t>EVALUATE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Why does your sound work?</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EVALUATE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txBody>
          <a:bodyPr/>
          <a:lstStyle/>
          <a:p>
            <a:endParaRPr lang="en-GB"/>
          </a:p>
        </p:txBody>
      </p:sp>
      <p:sp>
        <p:nvSpPr>
          <p:cNvPr id="11" name="Text 9"/>
          <p:cNvSpPr txBox="1"/>
          <p:nvPr/>
        </p:nvSpPr>
        <p:spPr>
          <a:xfrm>
            <a:off x="822960" y="1920240"/>
            <a:ext cx="4572000" cy="320040"/>
          </a:xfrm>
          <a:prstGeom prst="rect">
            <a:avLst/>
          </a:prstGeom>
          <a:noFill/>
          <a:ln/>
        </p:spPr>
        <p:txBody>
          <a:bodyPr wrap="square" lIns="0" tIns="0" rIns="0" bIns="0" rtlCol="0" anchor="t"/>
          <a:lstStyle/>
          <a:p>
            <a:pPr marL="0" indent="0">
              <a:buNone/>
            </a:pPr>
            <a:r>
              <a:rPr lang="en-US" sz="1300" b="1" kern="0" spc="100" dirty="0">
                <a:solidFill>
                  <a:srgbClr val="2C4A6E"/>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Explain HOW the sound choice is effective.</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Show it is achievable: count the tracks and speakers.</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DNA was written for youth theatre: link to the simple original production.</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txBody>
          <a:bodyPr/>
          <a:lstStyle/>
          <a:p>
            <a:endParaRPr lang="en-GB"/>
          </a:p>
        </p:txBody>
      </p:sp>
      <p:sp>
        <p:nvSpPr>
          <p:cNvPr id="14" name="Text 12"/>
          <p:cNvSpPr txBox="1"/>
          <p:nvPr/>
        </p:nvSpPr>
        <p:spPr>
          <a:xfrm>
            <a:off x="6126480" y="1920240"/>
            <a:ext cx="5212080" cy="32004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MY MODEL — SOUND, THE BAG EXPERIMENT</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marL="0" indent="0">
              <a:buNone/>
            </a:pPr>
            <a:r>
              <a:rPr lang="en-US" sz="1800" i="1" dirty="0">
                <a:solidFill>
                  <a:srgbClr val="F4F3F1"/>
                </a:solidFill>
                <a:latin typeface="Calibri" pitchFamily="34" charset="0"/>
                <a:ea typeface="Calibri" pitchFamily="34" charset="-122"/>
                <a:cs typeface="Calibri" pitchFamily="34" charset="-120"/>
              </a:rPr>
              <a:t>"This is effective because it needs only one small microphone, one recorded track and two speakers, which suits DNA's youth-theatre scale and the stripped-back style of the original production."</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2C4A6E"/>
          </a:solidFill>
          <a:ln w="12700">
            <a:solidFill>
              <a:srgbClr val="2C4A6E"/>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E</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2C4A6E"/>
                </a:solidFill>
                <a:latin typeface="Calibri" pitchFamily="34" charset="0"/>
                <a:ea typeface="Calibri" pitchFamily="34" charset="-122"/>
                <a:cs typeface="Calibri" pitchFamily="34" charset="-120"/>
              </a:rPr>
              <a:t>EVALUATE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Build it together: Phil's orders ("Take Brian.")</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EVALUATE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WE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txBody>
          <a:bodyPr/>
          <a:lstStyle/>
          <a:p>
            <a:endParaRPr lang="en-GB"/>
          </a:p>
        </p:txBody>
      </p:sp>
      <p:sp>
        <p:nvSpPr>
          <p:cNvPr id="11" name="Text 9"/>
          <p:cNvSpPr txBox="1"/>
          <p:nvPr/>
        </p:nvSpPr>
        <p:spPr>
          <a:xfrm>
            <a:off x="822960" y="1920240"/>
            <a:ext cx="4572000" cy="320040"/>
          </a:xfrm>
          <a:prstGeom prst="rect">
            <a:avLst/>
          </a:prstGeom>
          <a:noFill/>
          <a:ln/>
        </p:spPr>
        <p:txBody>
          <a:bodyPr wrap="square" lIns="0" tIns="0" rIns="0" bIns="0" rtlCol="0" anchor="t"/>
          <a:lstStyle/>
          <a:p>
            <a:pPr marL="0" indent="0">
              <a:buNone/>
            </a:pPr>
            <a:r>
              <a:rPr lang="en-US" sz="1300" b="1" kern="0" spc="100" dirty="0">
                <a:solidFill>
                  <a:srgbClr val="2C4A6E"/>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How much equipment does our design for Phil's orders need?</a:t>
            </a:r>
            <a:endParaRPr lang="en-US" sz="1600" dirty="0"/>
          </a:p>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Why can taking sound AWAY be powerful?</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2C4A6E"/>
            </a:solidFill>
            <a:prstDash val="solid"/>
          </a:ln>
        </p:spPr>
        <p:txBody>
          <a:bodyPr/>
          <a:lstStyle/>
          <a:p>
            <a:endParaRPr lang="en-GB"/>
          </a:p>
        </p:txBody>
      </p:sp>
      <p:sp>
        <p:nvSpPr>
          <p:cNvPr id="14" name="Text 12"/>
          <p:cNvSpPr txBox="1"/>
          <p:nvPr/>
        </p:nvSpPr>
        <p:spPr>
          <a:xfrm>
            <a:off x="6126480" y="1920240"/>
            <a:ext cx="5212080" cy="320040"/>
          </a:xfrm>
          <a:prstGeom prst="rect">
            <a:avLst/>
          </a:prstGeom>
          <a:noFill/>
          <a:ln/>
        </p:spPr>
        <p:txBody>
          <a:bodyPr wrap="square" lIns="0" tIns="0" rIns="0" bIns="0" rtlCol="0" anchor="t"/>
          <a:lstStyle/>
          <a:p>
            <a:pPr marL="0" indent="0">
              <a:buNone/>
            </a:pPr>
            <a:r>
              <a:rPr lang="en-US" sz="1300" b="1" kern="0" spc="100" dirty="0">
                <a:solidFill>
                  <a:srgbClr val="2C4A6E"/>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marL="0" indent="0">
              <a:buNone/>
            </a:pPr>
            <a:r>
              <a:rPr lang="en-US" sz="1900" dirty="0">
                <a:solidFill>
                  <a:srgbClr val="222222"/>
                </a:solidFill>
                <a:latin typeface="Cambria" pitchFamily="34" charset="0"/>
                <a:ea typeface="Cambria" pitchFamily="34" charset="-122"/>
                <a:cs typeface="Cambria" pitchFamily="34" charset="-120"/>
              </a:rPr>
              <a:t>This is effective because ______. It is achievable for a school production because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marL="0" indent="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txBody>
          <a:bodyPr/>
          <a:lstStyle/>
          <a:p>
            <a:endParaRPr lang="en-GB"/>
          </a:p>
        </p:txBody>
      </p:sp>
      <p:sp>
        <p:nvSpPr>
          <p:cNvPr id="18" name="Shape 16"/>
          <p:cNvSpPr/>
          <p:nvPr/>
        </p:nvSpPr>
        <p:spPr>
          <a:xfrm>
            <a:off x="6126480" y="5120640"/>
            <a:ext cx="5212080" cy="0"/>
          </a:xfrm>
          <a:prstGeom prst="line">
            <a:avLst/>
          </a:prstGeom>
          <a:noFill/>
          <a:ln w="12700">
            <a:solidFill>
              <a:srgbClr val="DDD9D2"/>
            </a:solidFill>
            <a:prstDash val="solid"/>
          </a:ln>
        </p:spPr>
        <p:txBody>
          <a:bodyPr/>
          <a:lstStyle/>
          <a:p>
            <a:endParaRPr lang="en-GB"/>
          </a:p>
        </p:txBody>
      </p:sp>
      <p:sp>
        <p:nvSpPr>
          <p:cNvPr id="19" name="Shape 17"/>
          <p:cNvSpPr/>
          <p:nvPr/>
        </p:nvSpPr>
        <p:spPr>
          <a:xfrm>
            <a:off x="6126480" y="5577840"/>
            <a:ext cx="5212080" cy="0"/>
          </a:xfrm>
          <a:prstGeom prst="line">
            <a:avLst/>
          </a:prstGeom>
          <a:noFill/>
          <a:ln w="12700">
            <a:solidFill>
              <a:srgbClr val="DDD9D2"/>
            </a:solidFill>
            <a:prstDash val="solid"/>
          </a:ln>
        </p:spPr>
        <p:txBody>
          <a:bodyPr/>
          <a:lstStyle/>
          <a:p>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2C4A6E"/>
          </a:solidFill>
          <a:ln w="12700">
            <a:solidFill>
              <a:srgbClr val="2C4A6E"/>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E</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2C4A6E"/>
                </a:solidFill>
                <a:latin typeface="Calibri" pitchFamily="34" charset="0"/>
                <a:ea typeface="Calibri" pitchFamily="34" charset="-122"/>
                <a:cs typeface="Calibri" pitchFamily="34" charset="-120"/>
              </a:rPr>
              <a:t>EVALUATE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Write your evaluate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EVALUATE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YOU DO  ·  3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marL="0" indent="0">
              <a:buNone/>
            </a:pPr>
            <a:r>
              <a:rPr lang="en-US" sz="1500" i="1" dirty="0">
                <a:solidFill>
                  <a:srgbClr val="5A5A5A"/>
                </a:solidFill>
                <a:latin typeface="Calibri" pitchFamily="34" charset="0"/>
                <a:ea typeface="Calibri" pitchFamily="34" charset="-122"/>
                <a:cs typeface="Calibri" pitchFamily="34" charset="-120"/>
              </a:rPr>
              <a:t>Sound · your key moment from Task 1 · write in the Evaluate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txBody>
          <a:bodyPr/>
          <a:lstStyle/>
          <a:p>
            <a:endParaRPr lang="en-GB"/>
          </a:p>
        </p:txBody>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txBody>
          <a:bodyPr/>
          <a:lstStyle/>
          <a:p>
            <a:endParaRPr lang="en-GB"/>
          </a:p>
        </p:txBody>
      </p:sp>
      <p:sp>
        <p:nvSpPr>
          <p:cNvPr id="13" name="Text 11"/>
          <p:cNvSpPr txBox="1"/>
          <p:nvPr/>
        </p:nvSpPr>
        <p:spPr>
          <a:xfrm>
            <a:off x="7772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marL="0" indent="0">
              <a:spcAft>
                <a:spcPts val="400"/>
              </a:spcAft>
              <a:buNone/>
            </a:pPr>
            <a:r>
              <a:rPr lang="en-US" sz="1400" dirty="0">
                <a:solidFill>
                  <a:srgbClr val="222222"/>
                </a:solidFill>
                <a:latin typeface="Calibri" pitchFamily="34" charset="0"/>
                <a:ea typeface="Calibri" pitchFamily="34" charset="-122"/>
                <a:cs typeface="Calibri" pitchFamily="34" charset="-120"/>
              </a:rPr>
              <a:t>"This would be effective because ______."</a:t>
            </a:r>
            <a:endParaRPr lang="en-US" sz="1400" dirty="0"/>
          </a:p>
          <a:p>
            <a:pPr marL="0" indent="0">
              <a:spcAft>
                <a:spcPts val="400"/>
              </a:spcAft>
              <a:buNone/>
            </a:pPr>
            <a:r>
              <a:rPr lang="en-US" sz="1400" dirty="0">
                <a:solidFill>
                  <a:srgbClr val="222222"/>
                </a:solidFill>
                <a:latin typeface="Calibri" pitchFamily="34" charset="0"/>
                <a:ea typeface="Calibri" pitchFamily="34" charset="-122"/>
                <a:cs typeface="Calibri" pitchFamily="34" charset="-120"/>
              </a:rPr>
              <a:t>"It is achievable for a school production because it only needs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marL="0" indent="0">
              <a:buNone/>
            </a:pPr>
            <a:r>
              <a:rPr lang="en-US" sz="1200" dirty="0">
                <a:solidFill>
                  <a:srgbClr val="5A5A5A"/>
                </a:solidFill>
                <a:latin typeface="Calibri" pitchFamily="34" charset="0"/>
                <a:ea typeface="Calibri" pitchFamily="34" charset="-122"/>
                <a:cs typeface="Calibri" pitchFamily="34" charset="-120"/>
              </a:rPr>
              <a:t>Practical words: only needs · one speaker · a recorded track · silence costs nothing · achievable · reflects the original's simplicity</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17" name="Shape 15"/>
          <p:cNvSpPr/>
          <p:nvPr/>
        </p:nvSpPr>
        <p:spPr>
          <a:xfrm>
            <a:off x="5806440" y="2057400"/>
            <a:ext cx="1463040" cy="411480"/>
          </a:xfrm>
          <a:prstGeom prst="roundRect">
            <a:avLst>
              <a:gd name="adj" fmla="val 48889"/>
            </a:avLst>
          </a:prstGeom>
          <a:solidFill>
            <a:srgbClr val="2C4A6E"/>
          </a:solidFill>
          <a:ln w="12700">
            <a:solidFill>
              <a:srgbClr val="2C4A6E"/>
            </a:solidFill>
            <a:prstDash val="solid"/>
          </a:ln>
        </p:spPr>
        <p:txBody>
          <a:bodyPr/>
          <a:lstStyle/>
          <a:p>
            <a:endParaRPr lang="en-GB"/>
          </a:p>
        </p:txBody>
      </p:sp>
      <p:sp>
        <p:nvSpPr>
          <p:cNvPr id="18" name="Text 16"/>
          <p:cNvSpPr txBox="1"/>
          <p:nvPr/>
        </p:nvSpPr>
        <p:spPr>
          <a:xfrm>
            <a:off x="58064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Explain why it works AND why it is achievable.</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txBody>
          <a:bodyPr/>
          <a:lstStyle/>
          <a:p>
            <a:endParaRPr lang="en-GB"/>
          </a:p>
        </p:txBody>
      </p:sp>
      <p:sp>
        <p:nvSpPr>
          <p:cNvPr id="22" name="Text 20"/>
          <p:cNvSpPr txBox="1"/>
          <p:nvPr/>
        </p:nvSpPr>
        <p:spPr>
          <a:xfrm>
            <a:off x="90068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Compare with a more elaborate option (e.g. a live orchestra) and explain why yours is better.</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txBody>
          <a:bodyPr/>
          <a:lstStyle/>
          <a:p>
            <a:endParaRPr lang="en-GB"/>
          </a:p>
        </p:txBody>
      </p:sp>
      <p:sp>
        <p:nvSpPr>
          <p:cNvPr id="25" name="Text 23"/>
          <p:cNvSpPr txBox="1"/>
          <p:nvPr/>
        </p:nvSpPr>
        <p:spPr>
          <a:xfrm>
            <a:off x="822960" y="5303520"/>
            <a:ext cx="2194560" cy="960120"/>
          </a:xfrm>
          <a:prstGeom prst="rect">
            <a:avLst/>
          </a:prstGeom>
          <a:noFill/>
          <a:ln/>
        </p:spPr>
        <p:txBody>
          <a:bodyPr wrap="square" lIns="0" tIns="0" rIns="0" bIns="0" rtlCol="0" anchor="ctr"/>
          <a:lstStyle/>
          <a:p>
            <a:pPr marL="0" indent="0">
              <a:buNone/>
            </a:pPr>
            <a:r>
              <a:rPr lang="en-US" sz="1300" b="1" kern="0" spc="10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7" name="Text 25"/>
          <p:cNvSpPr txBox="1"/>
          <p:nvPr/>
        </p:nvSpPr>
        <p:spPr>
          <a:xfrm>
            <a:off x="347472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Explains why it works</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9" name="Text 27"/>
          <p:cNvSpPr txBox="1"/>
          <p:nvPr/>
        </p:nvSpPr>
        <p:spPr>
          <a:xfrm>
            <a:off x="630936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Shows it is practical</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31" name="Text 29"/>
          <p:cNvSpPr txBox="1"/>
          <p:nvPr/>
        </p:nvSpPr>
        <p:spPr>
          <a:xfrm>
            <a:off x="914400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Links to the original (optional)</a:t>
            </a:r>
            <a:endParaRPr lang="en-US" sz="13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SOUND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EVALUATE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EVALUATE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Which EVALUATE sentence is strongest?</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"This is good sound."</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644652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"The audience would like it."</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19" name="Text 17"/>
          <p:cNvSpPr txBox="1"/>
          <p:nvPr/>
        </p:nvSpPr>
        <p:spPr>
          <a:xfrm>
            <a:off x="82296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"This is effective because it only needs one recorded track and one speaker, which suits a youth-theatre production."</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23" name="Text 21"/>
          <p:cNvSpPr txBox="1"/>
          <p:nvPr/>
        </p:nvSpPr>
        <p:spPr>
          <a:xfrm>
            <a:off x="644652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 would hire a live orchestra because it sounds amazing."</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6B3F69"/>
          </a:solidFill>
          <a:ln w="12700">
            <a:solidFill>
              <a:srgbClr val="6B3F69"/>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R</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6B3F69"/>
                </a:solidFill>
                <a:latin typeface="Calibri" pitchFamily="34" charset="0"/>
                <a:ea typeface="Calibri" pitchFamily="34" charset="-122"/>
                <a:cs typeface="Calibri" pitchFamily="34" charset="-120"/>
              </a:rPr>
              <a:t>RELATE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Link your sound to the audience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RELATE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txBody>
          <a:bodyPr/>
          <a:lstStyle/>
          <a:p>
            <a:endParaRPr lang="en-GB"/>
          </a:p>
        </p:txBody>
      </p:sp>
      <p:sp>
        <p:nvSpPr>
          <p:cNvPr id="11" name="Text 9"/>
          <p:cNvSpPr txBox="1"/>
          <p:nvPr/>
        </p:nvSpPr>
        <p:spPr>
          <a:xfrm>
            <a:off x="822960" y="1920240"/>
            <a:ext cx="4572000" cy="320040"/>
          </a:xfrm>
          <a:prstGeom prst="rect">
            <a:avLst/>
          </a:prstGeom>
          <a:noFill/>
          <a:ln/>
        </p:spPr>
        <p:txBody>
          <a:bodyPr wrap="square" lIns="0" tIns="0" rIns="0" bIns="0" rtlCol="0" anchor="t"/>
          <a:lstStyle/>
          <a:p>
            <a:pPr marL="0" indent="0">
              <a:buNone/>
            </a:pPr>
            <a:r>
              <a:rPr lang="en-US" sz="1300" b="1" kern="0" spc="100" dirty="0">
                <a:solidFill>
                  <a:srgbClr val="6B3F69"/>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How does the sound make the audience think or feel?</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Use a precise effect word, then explain WHY.</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You can join Evaluate and Relate into one sentence.</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txBody>
          <a:bodyPr/>
          <a:lstStyle/>
          <a:p>
            <a:endParaRPr lang="en-GB"/>
          </a:p>
        </p:txBody>
      </p:sp>
      <p:sp>
        <p:nvSpPr>
          <p:cNvPr id="14" name="Text 12"/>
          <p:cNvSpPr txBox="1"/>
          <p:nvPr/>
        </p:nvSpPr>
        <p:spPr>
          <a:xfrm>
            <a:off x="6126480" y="1920240"/>
            <a:ext cx="5212080" cy="320040"/>
          </a:xfrm>
          <a:prstGeom prst="rect">
            <a:avLst/>
          </a:prstGeom>
          <a:noFill/>
          <a:ln/>
        </p:spPr>
        <p:txBody>
          <a:bodyPr wrap="square" lIns="0" tIns="0" rIns="0" bIns="0" rtlCol="0" anchor="t"/>
          <a:lstStyle/>
          <a:p>
            <a:pPr marL="0" indent="0">
              <a:buNone/>
            </a:pPr>
            <a:r>
              <a:rPr lang="en-US" sz="1300" b="1" kern="0" spc="100" dirty="0">
                <a:solidFill>
                  <a:srgbClr val="C9A24B"/>
                </a:solidFill>
                <a:latin typeface="Calibri" pitchFamily="34" charset="0"/>
                <a:ea typeface="Calibri" pitchFamily="34" charset="-122"/>
                <a:cs typeface="Calibri" pitchFamily="34" charset="-120"/>
              </a:rPr>
              <a:t>MY MODEL — SOUND, THE BAG EXPERIMENT</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marL="0" indent="0">
              <a:buNone/>
            </a:pPr>
            <a:r>
              <a:rPr lang="en-US" sz="1800" i="1" dirty="0">
                <a:solidFill>
                  <a:srgbClr val="F4F3F1"/>
                </a:solidFill>
                <a:latin typeface="Calibri" pitchFamily="34" charset="0"/>
                <a:ea typeface="Calibri" pitchFamily="34" charset="-122"/>
                <a:cs typeface="Calibri" pitchFamily="34" charset="-120"/>
              </a:rPr>
              <a:t>"The amplified breathing makes the audience sick with tension, because they can hear the danger Brian cannot see, and the sudden silence leaves them as shocked as Leah."</a:t>
            </a:r>
            <a:endParaRPr lang="en-US"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6B3F69"/>
          </a:solidFill>
          <a:ln w="12700">
            <a:solidFill>
              <a:srgbClr val="6B3F69"/>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R</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6B3F69"/>
                </a:solidFill>
                <a:latin typeface="Calibri" pitchFamily="34" charset="0"/>
                <a:ea typeface="Calibri" pitchFamily="34" charset="-122"/>
                <a:cs typeface="Calibri" pitchFamily="34" charset="-120"/>
              </a:rPr>
              <a:t>RELATE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Build it together: Phil's orders ("Take Brian.")</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RELATE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WE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txBody>
          <a:bodyPr/>
          <a:lstStyle/>
          <a:p>
            <a:endParaRPr lang="en-GB"/>
          </a:p>
        </p:txBody>
      </p:sp>
      <p:sp>
        <p:nvSpPr>
          <p:cNvPr id="11" name="Text 9"/>
          <p:cNvSpPr txBox="1"/>
          <p:nvPr/>
        </p:nvSpPr>
        <p:spPr>
          <a:xfrm>
            <a:off x="822960" y="1920240"/>
            <a:ext cx="4572000" cy="320040"/>
          </a:xfrm>
          <a:prstGeom prst="rect">
            <a:avLst/>
          </a:prstGeom>
          <a:noFill/>
          <a:ln/>
        </p:spPr>
        <p:txBody>
          <a:bodyPr wrap="square" lIns="0" tIns="0" rIns="0" bIns="0" rtlCol="0" anchor="t"/>
          <a:lstStyle/>
          <a:p>
            <a:pPr marL="0" indent="0">
              <a:buNone/>
            </a:pPr>
            <a:r>
              <a:rPr lang="en-US" sz="1300" b="1" kern="0" spc="100" dirty="0">
                <a:solidFill>
                  <a:srgbClr val="6B3F69"/>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How should the audience feel about Phil here?</a:t>
            </a:r>
            <a:endParaRPr lang="en-US" sz="1600" dirty="0"/>
          </a:p>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Why does the silence make them feel that?</a:t>
            </a:r>
            <a:endParaRPr lang="en-US" sz="1600" dirty="0"/>
          </a:p>
          <a:p>
            <a:pPr marL="342900" indent="-342900">
              <a:spcAft>
                <a:spcPts val="1000"/>
              </a:spcAft>
              <a:buSzPct val="100000"/>
              <a:buFont typeface="+mj-lt"/>
              <a:buAutoNum type="arabicPeriod"/>
            </a:pPr>
            <a:r>
              <a:rPr lang="en-US" sz="1600" dirty="0">
                <a:solidFill>
                  <a:srgbClr val="222222"/>
                </a:solidFill>
                <a:latin typeface="Calibri" pitchFamily="34" charset="0"/>
                <a:ea typeface="Calibri" pitchFamily="34" charset="-122"/>
                <a:cs typeface="Calibri" pitchFamily="34" charset="-120"/>
              </a:rPr>
              <a:t>How does this link back to our vision?</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6B3F69"/>
            </a:solidFill>
            <a:prstDash val="solid"/>
          </a:ln>
        </p:spPr>
        <p:txBody>
          <a:bodyPr/>
          <a:lstStyle/>
          <a:p>
            <a:endParaRPr lang="en-GB"/>
          </a:p>
        </p:txBody>
      </p:sp>
      <p:sp>
        <p:nvSpPr>
          <p:cNvPr id="14" name="Text 12"/>
          <p:cNvSpPr txBox="1"/>
          <p:nvPr/>
        </p:nvSpPr>
        <p:spPr>
          <a:xfrm>
            <a:off x="6126480" y="1920240"/>
            <a:ext cx="5212080" cy="320040"/>
          </a:xfrm>
          <a:prstGeom prst="rect">
            <a:avLst/>
          </a:prstGeom>
          <a:noFill/>
          <a:ln/>
        </p:spPr>
        <p:txBody>
          <a:bodyPr wrap="square" lIns="0" tIns="0" rIns="0" bIns="0" rtlCol="0" anchor="t"/>
          <a:lstStyle/>
          <a:p>
            <a:pPr marL="0" indent="0">
              <a:buNone/>
            </a:pPr>
            <a:r>
              <a:rPr lang="en-US" sz="1300" b="1" kern="0" spc="100" dirty="0">
                <a:solidFill>
                  <a:srgbClr val="6B3F69"/>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marL="0" indent="0">
              <a:buNone/>
            </a:pPr>
            <a:r>
              <a:rPr lang="en-US" sz="1900" dirty="0">
                <a:solidFill>
                  <a:srgbClr val="222222"/>
                </a:solidFill>
                <a:latin typeface="Cambria" pitchFamily="34" charset="0"/>
                <a:ea typeface="Cambria" pitchFamily="34" charset="-122"/>
                <a:cs typeface="Cambria" pitchFamily="34" charset="-120"/>
              </a:rPr>
              <a:t>As a result, the audience would feel ______ because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marL="0" indent="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txBody>
          <a:bodyPr/>
          <a:lstStyle/>
          <a:p>
            <a:endParaRPr lang="en-GB"/>
          </a:p>
        </p:txBody>
      </p:sp>
      <p:sp>
        <p:nvSpPr>
          <p:cNvPr id="18" name="Shape 16"/>
          <p:cNvSpPr/>
          <p:nvPr/>
        </p:nvSpPr>
        <p:spPr>
          <a:xfrm>
            <a:off x="6126480" y="5120640"/>
            <a:ext cx="5212080" cy="0"/>
          </a:xfrm>
          <a:prstGeom prst="line">
            <a:avLst/>
          </a:prstGeom>
          <a:noFill/>
          <a:ln w="12700">
            <a:solidFill>
              <a:srgbClr val="DDD9D2"/>
            </a:solidFill>
            <a:prstDash val="solid"/>
          </a:ln>
        </p:spPr>
        <p:txBody>
          <a:bodyPr/>
          <a:lstStyle/>
          <a:p>
            <a:endParaRPr lang="en-GB"/>
          </a:p>
        </p:txBody>
      </p:sp>
      <p:sp>
        <p:nvSpPr>
          <p:cNvPr id="19" name="Shape 17"/>
          <p:cNvSpPr/>
          <p:nvPr/>
        </p:nvSpPr>
        <p:spPr>
          <a:xfrm>
            <a:off x="6126480" y="5577840"/>
            <a:ext cx="5212080" cy="0"/>
          </a:xfrm>
          <a:prstGeom prst="line">
            <a:avLst/>
          </a:prstGeom>
          <a:noFill/>
          <a:ln w="12700">
            <a:solidFill>
              <a:srgbClr val="DDD9D2"/>
            </a:solidFill>
            <a:prstDash val="solid"/>
          </a:ln>
        </p:spPr>
        <p:txBody>
          <a:bodyPr/>
          <a:lstStyle/>
          <a:p>
            <a:endParaRPr lang="en-GB"/>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4F3F1"/>
        </a:solidFill>
        <a:effectLst/>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6B3F69"/>
          </a:solidFill>
          <a:ln w="12700">
            <a:solidFill>
              <a:srgbClr val="6B3F69"/>
            </a:solidFill>
            <a:prstDash val="solid"/>
          </a:ln>
        </p:spPr>
        <p:txBody>
          <a:bodyPr/>
          <a:lstStyle/>
          <a:p>
            <a:endParaRPr lang="en-GB"/>
          </a:p>
        </p:txBody>
      </p:sp>
      <p:sp>
        <p:nvSpPr>
          <p:cNvPr id="3" name="Text 1"/>
          <p:cNvSpPr txBox="1"/>
          <p:nvPr/>
        </p:nvSpPr>
        <p:spPr>
          <a:xfrm>
            <a:off x="548640" y="457200"/>
            <a:ext cx="82296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R</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marL="0" indent="0">
              <a:buNone/>
            </a:pPr>
            <a:r>
              <a:rPr lang="en-US" sz="1500" b="1" kern="0" spc="100" dirty="0">
                <a:solidFill>
                  <a:srgbClr val="6B3F69"/>
                </a:solidFill>
                <a:latin typeface="Calibri" pitchFamily="34" charset="0"/>
                <a:ea typeface="Calibri" pitchFamily="34" charset="-122"/>
                <a:cs typeface="Calibri" pitchFamily="34" charset="-120"/>
              </a:rPr>
              <a:t>RELATE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Write your relate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RELATE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txBody>
          <a:bodyPr/>
          <a:lstStyle/>
          <a:p>
            <a:endParaRPr lang="en-GB"/>
          </a:p>
        </p:txBody>
      </p:sp>
      <p:sp>
        <p:nvSpPr>
          <p:cNvPr id="9" name="Text 7"/>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YOU DO  ·  3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marL="0" indent="0">
              <a:buNone/>
            </a:pPr>
            <a:r>
              <a:rPr lang="en-US" sz="1500" i="1" dirty="0">
                <a:solidFill>
                  <a:srgbClr val="5A5A5A"/>
                </a:solidFill>
                <a:latin typeface="Calibri" pitchFamily="34" charset="0"/>
                <a:ea typeface="Calibri" pitchFamily="34" charset="-122"/>
                <a:cs typeface="Calibri" pitchFamily="34" charset="-120"/>
              </a:rPr>
              <a:t>Sound · your key moment from Task 1 · write in the Relate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txBody>
          <a:bodyPr/>
          <a:lstStyle/>
          <a:p>
            <a:endParaRPr lang="en-GB"/>
          </a:p>
        </p:txBody>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txBody>
          <a:bodyPr/>
          <a:lstStyle/>
          <a:p>
            <a:endParaRPr lang="en-GB"/>
          </a:p>
        </p:txBody>
      </p:sp>
      <p:sp>
        <p:nvSpPr>
          <p:cNvPr id="13" name="Text 11"/>
          <p:cNvSpPr txBox="1"/>
          <p:nvPr/>
        </p:nvSpPr>
        <p:spPr>
          <a:xfrm>
            <a:off x="7772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marL="0" indent="0">
              <a:spcAft>
                <a:spcPts val="400"/>
              </a:spcAft>
              <a:buNone/>
            </a:pPr>
            <a:r>
              <a:rPr lang="en-US" sz="1400" dirty="0">
                <a:solidFill>
                  <a:srgbClr val="222222"/>
                </a:solidFill>
                <a:latin typeface="Calibri" pitchFamily="34" charset="0"/>
                <a:ea typeface="Calibri" pitchFamily="34" charset="-122"/>
                <a:cs typeface="Calibri" pitchFamily="34" charset="-120"/>
              </a:rPr>
              <a:t>"As a result, the audience would feel ______ because the sound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marL="0" indent="0">
              <a:buNone/>
            </a:pPr>
            <a:r>
              <a:rPr lang="en-US" sz="1200" dirty="0">
                <a:solidFill>
                  <a:srgbClr val="5A5A5A"/>
                </a:solidFill>
                <a:latin typeface="Calibri" pitchFamily="34" charset="0"/>
                <a:ea typeface="Calibri" pitchFamily="34" charset="-122"/>
                <a:cs typeface="Calibri" pitchFamily="34" charset="-120"/>
              </a:rPr>
              <a:t>Effect words: uneasy · shocked · tense · trapped · exposed · sympathetic · disturbed · unsettled · complicit</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17" name="Shape 15"/>
          <p:cNvSpPr/>
          <p:nvPr/>
        </p:nvSpPr>
        <p:spPr>
          <a:xfrm>
            <a:off x="5806440" y="2057400"/>
            <a:ext cx="1463040" cy="411480"/>
          </a:xfrm>
          <a:prstGeom prst="roundRect">
            <a:avLst>
              <a:gd name="adj" fmla="val 48889"/>
            </a:avLst>
          </a:prstGeom>
          <a:solidFill>
            <a:srgbClr val="6B3F69"/>
          </a:solidFill>
          <a:ln w="12700">
            <a:solidFill>
              <a:srgbClr val="6B3F69"/>
            </a:solidFill>
            <a:prstDash val="solid"/>
          </a:ln>
        </p:spPr>
        <p:txBody>
          <a:bodyPr/>
          <a:lstStyle/>
          <a:p>
            <a:endParaRPr lang="en-GB"/>
          </a:p>
        </p:txBody>
      </p:sp>
      <p:sp>
        <p:nvSpPr>
          <p:cNvPr id="18" name="Text 16"/>
          <p:cNvSpPr txBox="1"/>
          <p:nvPr/>
        </p:nvSpPr>
        <p:spPr>
          <a:xfrm>
            <a:off x="58064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Use a precise effect word and explain why.</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txBody>
          <a:bodyPr/>
          <a:lstStyle/>
          <a:p>
            <a:endParaRPr lang="en-GB"/>
          </a:p>
        </p:txBody>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txBody>
          <a:bodyPr/>
          <a:lstStyle/>
          <a:p>
            <a:endParaRPr lang="en-GB"/>
          </a:p>
        </p:txBody>
      </p:sp>
      <p:sp>
        <p:nvSpPr>
          <p:cNvPr id="22" name="Text 20"/>
          <p:cNvSpPr txBox="1"/>
          <p:nvPr/>
        </p:nvSpPr>
        <p:spPr>
          <a:xfrm>
            <a:off x="9006840" y="205740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marL="0" indent="0">
              <a:buNone/>
            </a:pPr>
            <a:r>
              <a:rPr lang="en-US" sz="1550" dirty="0">
                <a:solidFill>
                  <a:srgbClr val="222222"/>
                </a:solidFill>
                <a:latin typeface="Calibri" pitchFamily="34" charset="0"/>
                <a:ea typeface="Calibri" pitchFamily="34" charset="-122"/>
                <a:cs typeface="Calibri" pitchFamily="34" charset="-120"/>
              </a:rPr>
              <a:t>Link your Relate sentence back to your Context vision.</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txBody>
          <a:bodyPr/>
          <a:lstStyle/>
          <a:p>
            <a:endParaRPr lang="en-GB"/>
          </a:p>
        </p:txBody>
      </p:sp>
      <p:sp>
        <p:nvSpPr>
          <p:cNvPr id="25" name="Text 23"/>
          <p:cNvSpPr txBox="1"/>
          <p:nvPr/>
        </p:nvSpPr>
        <p:spPr>
          <a:xfrm>
            <a:off x="822960" y="5303520"/>
            <a:ext cx="2194560" cy="960120"/>
          </a:xfrm>
          <a:prstGeom prst="rect">
            <a:avLst/>
          </a:prstGeom>
          <a:noFill/>
          <a:ln/>
        </p:spPr>
        <p:txBody>
          <a:bodyPr wrap="square" lIns="0" tIns="0" rIns="0" bIns="0" rtlCol="0" anchor="ctr"/>
          <a:lstStyle/>
          <a:p>
            <a:pPr marL="0" indent="0">
              <a:buNone/>
            </a:pPr>
            <a:r>
              <a:rPr lang="en-US" sz="1300" b="1" kern="0" spc="10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7" name="Text 25"/>
          <p:cNvSpPr txBox="1"/>
          <p:nvPr/>
        </p:nvSpPr>
        <p:spPr>
          <a:xfrm>
            <a:off x="347472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 precise feeling or thought</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29" name="Text 27"/>
          <p:cNvSpPr txBox="1"/>
          <p:nvPr/>
        </p:nvSpPr>
        <p:spPr>
          <a:xfrm>
            <a:off x="630936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The reason why</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txBody>
          <a:bodyPr/>
          <a:lstStyle/>
          <a:p>
            <a:endParaRPr lang="en-GB"/>
          </a:p>
        </p:txBody>
      </p:sp>
      <p:sp>
        <p:nvSpPr>
          <p:cNvPr id="31" name="Text 29"/>
          <p:cNvSpPr txBox="1"/>
          <p:nvPr/>
        </p:nvSpPr>
        <p:spPr>
          <a:xfrm>
            <a:off x="9144000" y="5303520"/>
            <a:ext cx="2286000" cy="96012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Links back to the vision (stretch)</a:t>
            </a:r>
            <a:endParaRPr lang="en-US" sz="13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SOUND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RELATE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RELATE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Which RELATE sentence would earn credit?</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1" name="Text 9"/>
          <p:cNvSpPr txBox="1"/>
          <p:nvPr/>
        </p:nvSpPr>
        <p:spPr>
          <a:xfrm>
            <a:off x="82296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"The audience would feel something."</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txBody>
          <a:bodyPr/>
          <a:lstStyle/>
          <a:p>
            <a:endParaRPr lang="en-GB"/>
          </a:p>
        </p:txBody>
      </p:sp>
      <p:sp>
        <p:nvSpPr>
          <p:cNvPr id="15" name="Text 13"/>
          <p:cNvSpPr txBox="1"/>
          <p:nvPr/>
        </p:nvSpPr>
        <p:spPr>
          <a:xfrm>
            <a:off x="6446520" y="310896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"The audience would feel uneasy because the silence leaves them waiting for Phil to answer Leah."</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19" name="Text 17"/>
          <p:cNvSpPr txBox="1"/>
          <p:nvPr/>
        </p:nvSpPr>
        <p:spPr>
          <a:xfrm>
            <a:off x="82296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"It makes the sound better."</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txBody>
          <a:bodyPr/>
          <a:lstStyle/>
          <a:p>
            <a:endParaRPr lang="en-GB"/>
          </a:p>
        </p:txBody>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txBody>
          <a:bodyPr/>
          <a:lstStyle/>
          <a:p>
            <a:endParaRPr lang="en-GB"/>
          </a:p>
        </p:txBody>
      </p:sp>
      <p:sp>
        <p:nvSpPr>
          <p:cNvPr id="23" name="Text 21"/>
          <p:cNvSpPr txBox="1"/>
          <p:nvPr/>
        </p:nvSpPr>
        <p:spPr>
          <a:xfrm>
            <a:off x="6446520" y="4892040"/>
            <a:ext cx="640080" cy="640080"/>
          </a:xfrm>
          <a:prstGeom prst="rect">
            <a:avLst/>
          </a:prstGeom>
          <a:noFill/>
          <a:ln/>
        </p:spPr>
        <p:txBody>
          <a:bodyPr wrap="square" lIns="0" tIns="0" rIns="0" bIns="0" rtlCol="0" anchor="ctr"/>
          <a:lstStyle/>
          <a:p>
            <a:pPr marL="0" indent="0" algn="ctr">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"The audience would enjoy the play."</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SOUND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Which Letter Is It?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Which letter</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Text 6"/>
          <p:cNvSpPr txBox="1"/>
          <p:nvPr/>
        </p:nvSpPr>
        <p:spPr>
          <a:xfrm>
            <a:off x="548640" y="1417320"/>
            <a:ext cx="10972800" cy="365760"/>
          </a:xfrm>
          <a:prstGeom prst="rect">
            <a:avLst/>
          </a:prstGeom>
          <a:noFill/>
          <a:ln/>
        </p:spPr>
        <p:txBody>
          <a:bodyPr wrap="square" lIns="0" tIns="0" rIns="0" bIns="0" rtlCol="0" anchor="t"/>
          <a:lstStyle/>
          <a:p>
            <a:pPr marL="0" indent="0">
              <a:buNone/>
            </a:pPr>
            <a:r>
              <a:rPr lang="en-US" sz="1500" i="1" dirty="0">
                <a:solidFill>
                  <a:srgbClr val="D8D5CF"/>
                </a:solidFill>
                <a:latin typeface="Calibri" pitchFamily="34" charset="0"/>
                <a:ea typeface="Calibri" pitchFamily="34" charset="-122"/>
                <a:cs typeface="Calibri" pitchFamily="34" charset="-120"/>
              </a:rPr>
              <a:t>Write the letter (C, I, D, E or R) for each sound sentence.</a:t>
            </a:r>
            <a:endParaRPr lang="en-US" sz="1500" dirty="0"/>
          </a:p>
        </p:txBody>
      </p:sp>
      <p:sp>
        <p:nvSpPr>
          <p:cNvPr id="9" name="Shape 7"/>
          <p:cNvSpPr/>
          <p:nvPr/>
        </p:nvSpPr>
        <p:spPr>
          <a:xfrm>
            <a:off x="548640" y="1920240"/>
            <a:ext cx="11064240" cy="731520"/>
          </a:xfrm>
          <a:prstGeom prst="roundRect">
            <a:avLst>
              <a:gd name="adj" fmla="val 10000"/>
            </a:avLst>
          </a:prstGeom>
          <a:solidFill>
            <a:srgbClr val="3D3D3D"/>
          </a:solidFill>
          <a:ln w="9525">
            <a:solidFill>
              <a:srgbClr val="3D3D3D"/>
            </a:solidFill>
            <a:prstDash val="solid"/>
          </a:ln>
        </p:spPr>
        <p:txBody>
          <a:bodyPr/>
          <a:lstStyle/>
          <a:p>
            <a:endParaRPr lang="en-GB"/>
          </a:p>
        </p:txBody>
      </p:sp>
      <p:sp>
        <p:nvSpPr>
          <p:cNvPr id="10" name="Text 8"/>
          <p:cNvSpPr txBox="1"/>
          <p:nvPr/>
        </p:nvSpPr>
        <p:spPr>
          <a:xfrm>
            <a:off x="777240" y="1920240"/>
            <a:ext cx="457200" cy="73152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1</a:t>
            </a:r>
            <a:endParaRPr lang="en-US" sz="2000" dirty="0"/>
          </a:p>
        </p:txBody>
      </p:sp>
      <p:sp>
        <p:nvSpPr>
          <p:cNvPr id="11" name="Text 9"/>
          <p:cNvSpPr txBox="1"/>
          <p:nvPr/>
        </p:nvSpPr>
        <p:spPr>
          <a:xfrm>
            <a:off x="1325880" y="1920240"/>
            <a:ext cx="10058400" cy="73152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"This only needs one speaker and a recorded track, so it is realistic for a school production."</a:t>
            </a:r>
            <a:endParaRPr lang="en-US" sz="1600" dirty="0"/>
          </a:p>
        </p:txBody>
      </p:sp>
      <p:sp>
        <p:nvSpPr>
          <p:cNvPr id="12" name="Shape 10"/>
          <p:cNvSpPr/>
          <p:nvPr/>
        </p:nvSpPr>
        <p:spPr>
          <a:xfrm>
            <a:off x="548640" y="2788920"/>
            <a:ext cx="11064240" cy="731520"/>
          </a:xfrm>
          <a:prstGeom prst="roundRect">
            <a:avLst>
              <a:gd name="adj" fmla="val 10000"/>
            </a:avLst>
          </a:prstGeom>
          <a:solidFill>
            <a:srgbClr val="3D3D3D"/>
          </a:solidFill>
          <a:ln w="9525">
            <a:solidFill>
              <a:srgbClr val="3D3D3D"/>
            </a:solidFill>
            <a:prstDash val="solid"/>
          </a:ln>
        </p:spPr>
        <p:txBody>
          <a:bodyPr/>
          <a:lstStyle/>
          <a:p>
            <a:endParaRPr lang="en-GB"/>
          </a:p>
        </p:txBody>
      </p:sp>
      <p:sp>
        <p:nvSpPr>
          <p:cNvPr id="13" name="Text 11"/>
          <p:cNvSpPr txBox="1"/>
          <p:nvPr/>
        </p:nvSpPr>
        <p:spPr>
          <a:xfrm>
            <a:off x="777240" y="2788920"/>
            <a:ext cx="457200" cy="73152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2</a:t>
            </a:r>
            <a:endParaRPr lang="en-US" sz="2000" dirty="0"/>
          </a:p>
        </p:txBody>
      </p:sp>
      <p:sp>
        <p:nvSpPr>
          <p:cNvPr id="14" name="Text 12"/>
          <p:cNvSpPr txBox="1"/>
          <p:nvPr/>
        </p:nvSpPr>
        <p:spPr>
          <a:xfrm>
            <a:off x="1325880" y="2788920"/>
            <a:ext cx="10058400" cy="73152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"My sound vision is to show the group's guilt growing, building on Rich Walsh's distant, indifferent sounds."</a:t>
            </a:r>
            <a:endParaRPr lang="en-US" sz="1600" dirty="0"/>
          </a:p>
        </p:txBody>
      </p:sp>
      <p:sp>
        <p:nvSpPr>
          <p:cNvPr id="15" name="Shape 13"/>
          <p:cNvSpPr/>
          <p:nvPr/>
        </p:nvSpPr>
        <p:spPr>
          <a:xfrm>
            <a:off x="548640" y="3657600"/>
            <a:ext cx="11064240" cy="731520"/>
          </a:xfrm>
          <a:prstGeom prst="roundRect">
            <a:avLst>
              <a:gd name="adj" fmla="val 10000"/>
            </a:avLst>
          </a:prstGeom>
          <a:solidFill>
            <a:srgbClr val="3D3D3D"/>
          </a:solidFill>
          <a:ln w="9525">
            <a:solidFill>
              <a:srgbClr val="3D3D3D"/>
            </a:solidFill>
            <a:prstDash val="solid"/>
          </a:ln>
        </p:spPr>
        <p:txBody>
          <a:bodyPr/>
          <a:lstStyle/>
          <a:p>
            <a:endParaRPr lang="en-GB"/>
          </a:p>
        </p:txBody>
      </p:sp>
      <p:sp>
        <p:nvSpPr>
          <p:cNvPr id="16" name="Text 14"/>
          <p:cNvSpPr txBox="1"/>
          <p:nvPr/>
        </p:nvSpPr>
        <p:spPr>
          <a:xfrm>
            <a:off x="777240" y="3657600"/>
            <a:ext cx="457200" cy="73152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3</a:t>
            </a:r>
            <a:endParaRPr lang="en-US" sz="2000" dirty="0"/>
          </a:p>
        </p:txBody>
      </p:sp>
      <p:sp>
        <p:nvSpPr>
          <p:cNvPr id="17" name="Text 15"/>
          <p:cNvSpPr txBox="1"/>
          <p:nvPr/>
        </p:nvSpPr>
        <p:spPr>
          <a:xfrm>
            <a:off x="1325880" y="3657600"/>
            <a:ext cx="10058400" cy="73152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"The audience would feel trapped, as if the silence is closing in on the group."</a:t>
            </a:r>
            <a:endParaRPr lang="en-US" sz="1600" dirty="0"/>
          </a:p>
        </p:txBody>
      </p:sp>
      <p:sp>
        <p:nvSpPr>
          <p:cNvPr id="18" name="Shape 16"/>
          <p:cNvSpPr/>
          <p:nvPr/>
        </p:nvSpPr>
        <p:spPr>
          <a:xfrm>
            <a:off x="548640" y="4526280"/>
            <a:ext cx="11064240" cy="731520"/>
          </a:xfrm>
          <a:prstGeom prst="roundRect">
            <a:avLst>
              <a:gd name="adj" fmla="val 10000"/>
            </a:avLst>
          </a:prstGeom>
          <a:solidFill>
            <a:srgbClr val="3D3D3D"/>
          </a:solidFill>
          <a:ln w="9525">
            <a:solidFill>
              <a:srgbClr val="3D3D3D"/>
            </a:solidFill>
            <a:prstDash val="solid"/>
          </a:ln>
        </p:spPr>
        <p:txBody>
          <a:bodyPr/>
          <a:lstStyle/>
          <a:p>
            <a:endParaRPr lang="en-GB"/>
          </a:p>
        </p:txBody>
      </p:sp>
      <p:sp>
        <p:nvSpPr>
          <p:cNvPr id="19" name="Text 17"/>
          <p:cNvSpPr txBox="1"/>
          <p:nvPr/>
        </p:nvSpPr>
        <p:spPr>
          <a:xfrm>
            <a:off x="777240" y="4526280"/>
            <a:ext cx="457200" cy="73152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4</a:t>
            </a:r>
            <a:endParaRPr lang="en-US" sz="2000" dirty="0"/>
          </a:p>
        </p:txBody>
      </p:sp>
      <p:sp>
        <p:nvSpPr>
          <p:cNvPr id="20" name="Text 18"/>
          <p:cNvSpPr txBox="1"/>
          <p:nvPr/>
        </p:nvSpPr>
        <p:spPr>
          <a:xfrm>
            <a:off x="1325880" y="4526280"/>
            <a:ext cx="10058400" cy="73152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"When Phil says "He's dead", the wind cuts from 40% to silence instantly, leaving only his voice."</a:t>
            </a:r>
            <a:endParaRPr lang="en-US" sz="1600" dirty="0"/>
          </a:p>
        </p:txBody>
      </p:sp>
      <p:sp>
        <p:nvSpPr>
          <p:cNvPr id="21" name="Shape 19"/>
          <p:cNvSpPr/>
          <p:nvPr/>
        </p:nvSpPr>
        <p:spPr>
          <a:xfrm>
            <a:off x="548640" y="5394960"/>
            <a:ext cx="11064240" cy="731520"/>
          </a:xfrm>
          <a:prstGeom prst="roundRect">
            <a:avLst>
              <a:gd name="adj" fmla="val 10000"/>
            </a:avLst>
          </a:prstGeom>
          <a:solidFill>
            <a:srgbClr val="3D3D3D"/>
          </a:solidFill>
          <a:ln w="9525">
            <a:solidFill>
              <a:srgbClr val="3D3D3D"/>
            </a:solidFill>
            <a:prstDash val="solid"/>
          </a:ln>
        </p:spPr>
        <p:txBody>
          <a:bodyPr/>
          <a:lstStyle/>
          <a:p>
            <a:endParaRPr lang="en-GB"/>
          </a:p>
        </p:txBody>
      </p:sp>
      <p:sp>
        <p:nvSpPr>
          <p:cNvPr id="22" name="Text 20"/>
          <p:cNvSpPr txBox="1"/>
          <p:nvPr/>
        </p:nvSpPr>
        <p:spPr>
          <a:xfrm>
            <a:off x="777240" y="5394960"/>
            <a:ext cx="457200" cy="731520"/>
          </a:xfrm>
          <a:prstGeom prst="rect">
            <a:avLst/>
          </a:prstGeom>
          <a:noFill/>
          <a:ln/>
        </p:spPr>
        <p:txBody>
          <a:bodyPr wrap="square" lIns="0" tIns="0" rIns="0" bIns="0" rtlCol="0" anchor="ctr"/>
          <a:lstStyle/>
          <a:p>
            <a:pPr marL="0" indent="0">
              <a:buNone/>
            </a:pPr>
            <a:r>
              <a:rPr lang="en-US" sz="2000" b="1" dirty="0">
                <a:solidFill>
                  <a:srgbClr val="C9A24B"/>
                </a:solidFill>
                <a:latin typeface="Cambria" pitchFamily="34" charset="0"/>
                <a:ea typeface="Cambria" pitchFamily="34" charset="-122"/>
                <a:cs typeface="Cambria" pitchFamily="34" charset="-120"/>
              </a:rPr>
              <a:t>5</a:t>
            </a:r>
            <a:endParaRPr lang="en-US" sz="2000" dirty="0"/>
          </a:p>
        </p:txBody>
      </p:sp>
      <p:sp>
        <p:nvSpPr>
          <p:cNvPr id="23" name="Text 21"/>
          <p:cNvSpPr txBox="1"/>
          <p:nvPr/>
        </p:nvSpPr>
        <p:spPr>
          <a:xfrm>
            <a:off x="1325880" y="5394960"/>
            <a:ext cx="10058400" cy="73152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"I would use a non-diegetic cello underscore and a diegetic distant siren."</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WE DO — A WHOLE SOUND CIDER POINT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All Five Together: Leah Left Alone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We do — whole point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WE DO  ·  8 MIN</a:t>
            </a:r>
            <a:endParaRPr lang="en-US" sz="1400" dirty="0"/>
          </a:p>
        </p:txBody>
      </p:sp>
      <p:sp>
        <p:nvSpPr>
          <p:cNvPr id="8" name="Shape 6"/>
          <p:cNvSpPr/>
          <p:nvPr/>
        </p:nvSpPr>
        <p:spPr>
          <a:xfrm>
            <a:off x="548640" y="1645920"/>
            <a:ext cx="11064240" cy="777240"/>
          </a:xfrm>
          <a:prstGeom prst="roundRect">
            <a:avLst>
              <a:gd name="adj" fmla="val 9412"/>
            </a:avLst>
          </a:prstGeom>
          <a:solidFill>
            <a:srgbClr val="FFFFFF"/>
          </a:solidFill>
          <a:ln w="9525">
            <a:solidFill>
              <a:srgbClr val="FFFFFF"/>
            </a:solidFill>
            <a:prstDash val="solid"/>
          </a:ln>
        </p:spPr>
        <p:txBody>
          <a:bodyPr/>
          <a:lstStyle/>
          <a:p>
            <a:endParaRPr lang="en-GB"/>
          </a:p>
        </p:txBody>
      </p:sp>
      <p:sp>
        <p:nvSpPr>
          <p:cNvPr id="9" name="Shape 7"/>
          <p:cNvSpPr/>
          <p:nvPr/>
        </p:nvSpPr>
        <p:spPr>
          <a:xfrm>
            <a:off x="731520" y="1755648"/>
            <a:ext cx="548640" cy="548640"/>
          </a:xfrm>
          <a:prstGeom prst="ellipse">
            <a:avLst/>
          </a:prstGeom>
          <a:solidFill>
            <a:srgbClr val="C9A24B"/>
          </a:solidFill>
          <a:ln w="12700">
            <a:solidFill>
              <a:srgbClr val="C9A24B"/>
            </a:solidFill>
            <a:prstDash val="solid"/>
          </a:ln>
        </p:spPr>
        <p:txBody>
          <a:bodyPr/>
          <a:lstStyle/>
          <a:p>
            <a:endParaRPr lang="en-GB"/>
          </a:p>
        </p:txBody>
      </p:sp>
      <p:sp>
        <p:nvSpPr>
          <p:cNvPr id="10" name="Text 8"/>
          <p:cNvSpPr txBox="1"/>
          <p:nvPr/>
        </p:nvSpPr>
        <p:spPr>
          <a:xfrm>
            <a:off x="731520" y="1755648"/>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C</a:t>
            </a:r>
            <a:endParaRPr lang="en-US" sz="1800" dirty="0"/>
          </a:p>
        </p:txBody>
      </p:sp>
      <p:sp>
        <p:nvSpPr>
          <p:cNvPr id="11" name="Text 9"/>
          <p:cNvSpPr txBox="1"/>
          <p:nvPr/>
        </p:nvSpPr>
        <p:spPr>
          <a:xfrm>
            <a:off x="1508760" y="1645920"/>
            <a:ext cx="9875520" cy="777240"/>
          </a:xfrm>
          <a:prstGeom prst="rect">
            <a:avLst/>
          </a:prstGeom>
          <a:noFill/>
          <a:ln/>
        </p:spPr>
        <p:txBody>
          <a:bodyPr wrap="square" lIns="0" tIns="0" rIns="0" bIns="0" rtlCol="0" anchor="ctr"/>
          <a:lstStyle/>
          <a:p>
            <a:pPr marL="0" indent="0">
              <a:buNone/>
            </a:pPr>
            <a:r>
              <a:rPr lang="en-US" sz="1700" dirty="0">
                <a:solidFill>
                  <a:srgbClr val="222222"/>
                </a:solidFill>
                <a:latin typeface="Calibri" pitchFamily="34" charset="0"/>
                <a:ea typeface="Calibri" pitchFamily="34" charset="-122"/>
                <a:cs typeface="Calibri" pitchFamily="34" charset="-120"/>
              </a:rPr>
              <a:t>What is our sound vision for Leah left alone? Which theme? How does Rich Walsh help?</a:t>
            </a:r>
            <a:endParaRPr lang="en-US" sz="1700" dirty="0"/>
          </a:p>
        </p:txBody>
      </p:sp>
      <p:sp>
        <p:nvSpPr>
          <p:cNvPr id="12" name="Shape 10"/>
          <p:cNvSpPr/>
          <p:nvPr/>
        </p:nvSpPr>
        <p:spPr>
          <a:xfrm>
            <a:off x="548640" y="2560320"/>
            <a:ext cx="11064240" cy="777240"/>
          </a:xfrm>
          <a:prstGeom prst="roundRect">
            <a:avLst>
              <a:gd name="adj" fmla="val 9412"/>
            </a:avLst>
          </a:prstGeom>
          <a:solidFill>
            <a:srgbClr val="FFFFFF"/>
          </a:solidFill>
          <a:ln w="9525">
            <a:solidFill>
              <a:srgbClr val="FFFFFF"/>
            </a:solidFill>
            <a:prstDash val="solid"/>
          </a:ln>
        </p:spPr>
        <p:txBody>
          <a:bodyPr/>
          <a:lstStyle/>
          <a:p>
            <a:endParaRPr lang="en-GB"/>
          </a:p>
        </p:txBody>
      </p:sp>
      <p:sp>
        <p:nvSpPr>
          <p:cNvPr id="13" name="Shape 11"/>
          <p:cNvSpPr/>
          <p:nvPr/>
        </p:nvSpPr>
        <p:spPr>
          <a:xfrm>
            <a:off x="731520" y="2670048"/>
            <a:ext cx="548640" cy="548640"/>
          </a:xfrm>
          <a:prstGeom prst="ellipse">
            <a:avLst/>
          </a:prstGeom>
          <a:solidFill>
            <a:srgbClr val="990011"/>
          </a:solidFill>
          <a:ln w="12700">
            <a:solidFill>
              <a:srgbClr val="990011"/>
            </a:solidFill>
            <a:prstDash val="solid"/>
          </a:ln>
        </p:spPr>
        <p:txBody>
          <a:bodyPr/>
          <a:lstStyle/>
          <a:p>
            <a:endParaRPr lang="en-GB"/>
          </a:p>
        </p:txBody>
      </p:sp>
      <p:sp>
        <p:nvSpPr>
          <p:cNvPr id="14" name="Text 12"/>
          <p:cNvSpPr txBox="1"/>
          <p:nvPr/>
        </p:nvSpPr>
        <p:spPr>
          <a:xfrm>
            <a:off x="731520" y="2670048"/>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I</a:t>
            </a:r>
            <a:endParaRPr lang="en-US" sz="1800" dirty="0"/>
          </a:p>
        </p:txBody>
      </p:sp>
      <p:sp>
        <p:nvSpPr>
          <p:cNvPr id="15" name="Text 13"/>
          <p:cNvSpPr txBox="1"/>
          <p:nvPr/>
        </p:nvSpPr>
        <p:spPr>
          <a:xfrm>
            <a:off x="1508760" y="2560320"/>
            <a:ext cx="9875520" cy="777240"/>
          </a:xfrm>
          <a:prstGeom prst="rect">
            <a:avLst/>
          </a:prstGeom>
          <a:noFill/>
          <a:ln/>
        </p:spPr>
        <p:txBody>
          <a:bodyPr wrap="square" lIns="0" tIns="0" rIns="0" bIns="0" rtlCol="0" anchor="ctr"/>
          <a:lstStyle/>
          <a:p>
            <a:pPr marL="0" indent="0">
              <a:buNone/>
            </a:pPr>
            <a:r>
              <a:rPr lang="en-US" sz="1700" dirty="0">
                <a:solidFill>
                  <a:srgbClr val="222222"/>
                </a:solidFill>
                <a:latin typeface="Calibri" pitchFamily="34" charset="0"/>
                <a:ea typeface="Calibri" pitchFamily="34" charset="-122"/>
                <a:cs typeface="Calibri" pitchFamily="34" charset="-120"/>
              </a:rPr>
              <a:t>Which sounds? Diegetic or non-diegetic? Any silence?</a:t>
            </a:r>
            <a:endParaRPr lang="en-US" sz="1700" dirty="0"/>
          </a:p>
        </p:txBody>
      </p:sp>
      <p:sp>
        <p:nvSpPr>
          <p:cNvPr id="16" name="Shape 14"/>
          <p:cNvSpPr/>
          <p:nvPr/>
        </p:nvSpPr>
        <p:spPr>
          <a:xfrm>
            <a:off x="548640" y="3474720"/>
            <a:ext cx="11064240" cy="777240"/>
          </a:xfrm>
          <a:prstGeom prst="roundRect">
            <a:avLst>
              <a:gd name="adj" fmla="val 9412"/>
            </a:avLst>
          </a:prstGeom>
          <a:solidFill>
            <a:srgbClr val="FFFFFF"/>
          </a:solidFill>
          <a:ln w="9525">
            <a:solidFill>
              <a:srgbClr val="FFFFFF"/>
            </a:solidFill>
            <a:prstDash val="solid"/>
          </a:ln>
        </p:spPr>
        <p:txBody>
          <a:bodyPr/>
          <a:lstStyle/>
          <a:p>
            <a:endParaRPr lang="en-GB"/>
          </a:p>
        </p:txBody>
      </p:sp>
      <p:sp>
        <p:nvSpPr>
          <p:cNvPr id="17" name="Shape 15"/>
          <p:cNvSpPr/>
          <p:nvPr/>
        </p:nvSpPr>
        <p:spPr>
          <a:xfrm>
            <a:off x="731520" y="3584448"/>
            <a:ext cx="548640" cy="548640"/>
          </a:xfrm>
          <a:prstGeom prst="ellipse">
            <a:avLst/>
          </a:prstGeom>
          <a:solidFill>
            <a:srgbClr val="1F5C4E"/>
          </a:solidFill>
          <a:ln w="12700">
            <a:solidFill>
              <a:srgbClr val="1F5C4E"/>
            </a:solidFill>
            <a:prstDash val="solid"/>
          </a:ln>
        </p:spPr>
        <p:txBody>
          <a:bodyPr/>
          <a:lstStyle/>
          <a:p>
            <a:endParaRPr lang="en-GB"/>
          </a:p>
        </p:txBody>
      </p:sp>
      <p:sp>
        <p:nvSpPr>
          <p:cNvPr id="18" name="Text 16"/>
          <p:cNvSpPr txBox="1"/>
          <p:nvPr/>
        </p:nvSpPr>
        <p:spPr>
          <a:xfrm>
            <a:off x="731520" y="3584448"/>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D</a:t>
            </a:r>
            <a:endParaRPr lang="en-US" sz="1800" dirty="0"/>
          </a:p>
        </p:txBody>
      </p:sp>
      <p:sp>
        <p:nvSpPr>
          <p:cNvPr id="19" name="Text 17"/>
          <p:cNvSpPr txBox="1"/>
          <p:nvPr/>
        </p:nvSpPr>
        <p:spPr>
          <a:xfrm>
            <a:off x="1508760" y="3474720"/>
            <a:ext cx="9875520" cy="777240"/>
          </a:xfrm>
          <a:prstGeom prst="rect">
            <a:avLst/>
          </a:prstGeom>
          <a:noFill/>
          <a:ln/>
        </p:spPr>
        <p:txBody>
          <a:bodyPr wrap="square" lIns="0" tIns="0" rIns="0" bIns="0" rtlCol="0" anchor="ctr"/>
          <a:lstStyle/>
          <a:p>
            <a:pPr marL="0" indent="0">
              <a:buNone/>
            </a:pPr>
            <a:r>
              <a:rPr lang="en-US" sz="1700" dirty="0">
                <a:solidFill>
                  <a:srgbClr val="222222"/>
                </a:solidFill>
                <a:latin typeface="Calibri" pitchFamily="34" charset="0"/>
                <a:ea typeface="Calibri" pitchFamily="34" charset="-122"/>
                <a:cs typeface="Calibri" pitchFamily="34" charset="-120"/>
              </a:rPr>
              <a:t>What is the cue (Cathy leaving, "Phil?", "Please!")? How loud, how fast, from where?</a:t>
            </a:r>
            <a:endParaRPr lang="en-US" sz="1700" dirty="0"/>
          </a:p>
        </p:txBody>
      </p:sp>
      <p:sp>
        <p:nvSpPr>
          <p:cNvPr id="20" name="Shape 18"/>
          <p:cNvSpPr/>
          <p:nvPr/>
        </p:nvSpPr>
        <p:spPr>
          <a:xfrm>
            <a:off x="548640" y="4389120"/>
            <a:ext cx="11064240" cy="777240"/>
          </a:xfrm>
          <a:prstGeom prst="roundRect">
            <a:avLst>
              <a:gd name="adj" fmla="val 9412"/>
            </a:avLst>
          </a:prstGeom>
          <a:solidFill>
            <a:srgbClr val="FFFFFF"/>
          </a:solidFill>
          <a:ln w="9525">
            <a:solidFill>
              <a:srgbClr val="FFFFFF"/>
            </a:solidFill>
            <a:prstDash val="solid"/>
          </a:ln>
        </p:spPr>
        <p:txBody>
          <a:bodyPr/>
          <a:lstStyle/>
          <a:p>
            <a:endParaRPr lang="en-GB"/>
          </a:p>
        </p:txBody>
      </p:sp>
      <p:sp>
        <p:nvSpPr>
          <p:cNvPr id="21" name="Shape 19"/>
          <p:cNvSpPr/>
          <p:nvPr/>
        </p:nvSpPr>
        <p:spPr>
          <a:xfrm>
            <a:off x="731520" y="4498848"/>
            <a:ext cx="548640" cy="548640"/>
          </a:xfrm>
          <a:prstGeom prst="ellipse">
            <a:avLst/>
          </a:prstGeom>
          <a:solidFill>
            <a:srgbClr val="2C4A6E"/>
          </a:solidFill>
          <a:ln w="12700">
            <a:solidFill>
              <a:srgbClr val="2C4A6E"/>
            </a:solidFill>
            <a:prstDash val="solid"/>
          </a:ln>
        </p:spPr>
        <p:txBody>
          <a:bodyPr/>
          <a:lstStyle/>
          <a:p>
            <a:endParaRPr lang="en-GB"/>
          </a:p>
        </p:txBody>
      </p:sp>
      <p:sp>
        <p:nvSpPr>
          <p:cNvPr id="22" name="Text 20"/>
          <p:cNvSpPr txBox="1"/>
          <p:nvPr/>
        </p:nvSpPr>
        <p:spPr>
          <a:xfrm>
            <a:off x="731520" y="4498848"/>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E</a:t>
            </a:r>
            <a:endParaRPr lang="en-US" sz="1800" dirty="0"/>
          </a:p>
        </p:txBody>
      </p:sp>
      <p:sp>
        <p:nvSpPr>
          <p:cNvPr id="23" name="Text 21"/>
          <p:cNvSpPr txBox="1"/>
          <p:nvPr/>
        </p:nvSpPr>
        <p:spPr>
          <a:xfrm>
            <a:off x="1508760" y="4389120"/>
            <a:ext cx="9875520" cy="777240"/>
          </a:xfrm>
          <a:prstGeom prst="rect">
            <a:avLst/>
          </a:prstGeom>
          <a:noFill/>
          <a:ln/>
        </p:spPr>
        <p:txBody>
          <a:bodyPr wrap="square" lIns="0" tIns="0" rIns="0" bIns="0" rtlCol="0" anchor="ctr"/>
          <a:lstStyle/>
          <a:p>
            <a:pPr marL="0" indent="0">
              <a:buNone/>
            </a:pPr>
            <a:r>
              <a:rPr lang="en-US" sz="1700" dirty="0">
                <a:solidFill>
                  <a:srgbClr val="222222"/>
                </a:solidFill>
                <a:latin typeface="Calibri" pitchFamily="34" charset="0"/>
                <a:ea typeface="Calibri" pitchFamily="34" charset="-122"/>
                <a:cs typeface="Calibri" pitchFamily="34" charset="-120"/>
              </a:rPr>
              <a:t>Why does it work? How much kit does it need?</a:t>
            </a:r>
            <a:endParaRPr lang="en-US" sz="1700" dirty="0"/>
          </a:p>
        </p:txBody>
      </p:sp>
      <p:sp>
        <p:nvSpPr>
          <p:cNvPr id="24" name="Shape 22"/>
          <p:cNvSpPr/>
          <p:nvPr/>
        </p:nvSpPr>
        <p:spPr>
          <a:xfrm>
            <a:off x="548640" y="5303520"/>
            <a:ext cx="11064240" cy="777240"/>
          </a:xfrm>
          <a:prstGeom prst="roundRect">
            <a:avLst>
              <a:gd name="adj" fmla="val 9412"/>
            </a:avLst>
          </a:prstGeom>
          <a:solidFill>
            <a:srgbClr val="FFFFFF"/>
          </a:solidFill>
          <a:ln w="9525">
            <a:solidFill>
              <a:srgbClr val="FFFFFF"/>
            </a:solidFill>
            <a:prstDash val="solid"/>
          </a:ln>
        </p:spPr>
        <p:txBody>
          <a:bodyPr/>
          <a:lstStyle/>
          <a:p>
            <a:endParaRPr lang="en-GB"/>
          </a:p>
        </p:txBody>
      </p:sp>
      <p:sp>
        <p:nvSpPr>
          <p:cNvPr id="25" name="Shape 23"/>
          <p:cNvSpPr/>
          <p:nvPr/>
        </p:nvSpPr>
        <p:spPr>
          <a:xfrm>
            <a:off x="731520" y="5413248"/>
            <a:ext cx="548640" cy="548640"/>
          </a:xfrm>
          <a:prstGeom prst="ellipse">
            <a:avLst/>
          </a:prstGeom>
          <a:solidFill>
            <a:srgbClr val="6B3F69"/>
          </a:solidFill>
          <a:ln w="12700">
            <a:solidFill>
              <a:srgbClr val="6B3F69"/>
            </a:solidFill>
            <a:prstDash val="solid"/>
          </a:ln>
        </p:spPr>
        <p:txBody>
          <a:bodyPr/>
          <a:lstStyle/>
          <a:p>
            <a:endParaRPr lang="en-GB"/>
          </a:p>
        </p:txBody>
      </p:sp>
      <p:sp>
        <p:nvSpPr>
          <p:cNvPr id="26" name="Text 24"/>
          <p:cNvSpPr txBox="1"/>
          <p:nvPr/>
        </p:nvSpPr>
        <p:spPr>
          <a:xfrm>
            <a:off x="731520" y="5413248"/>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R</a:t>
            </a:r>
            <a:endParaRPr lang="en-US" sz="1800" dirty="0"/>
          </a:p>
        </p:txBody>
      </p:sp>
      <p:sp>
        <p:nvSpPr>
          <p:cNvPr id="27" name="Text 25"/>
          <p:cNvSpPr txBox="1"/>
          <p:nvPr/>
        </p:nvSpPr>
        <p:spPr>
          <a:xfrm>
            <a:off x="1508760" y="5303520"/>
            <a:ext cx="9875520" cy="777240"/>
          </a:xfrm>
          <a:prstGeom prst="rect">
            <a:avLst/>
          </a:prstGeom>
          <a:noFill/>
          <a:ln/>
        </p:spPr>
        <p:txBody>
          <a:bodyPr wrap="square" lIns="0" tIns="0" rIns="0" bIns="0" rtlCol="0" anchor="ctr"/>
          <a:lstStyle/>
          <a:p>
            <a:pPr marL="0" indent="0">
              <a:buNone/>
            </a:pPr>
            <a:r>
              <a:rPr lang="en-US" sz="1700" dirty="0">
                <a:solidFill>
                  <a:srgbClr val="222222"/>
                </a:solidFill>
                <a:latin typeface="Calibri" pitchFamily="34" charset="0"/>
                <a:ea typeface="Calibri" pitchFamily="34" charset="-122"/>
                <a:cs typeface="Calibri" pitchFamily="34" charset="-120"/>
              </a:rPr>
              <a:t>What should the audience feel about Leah, and why?</a:t>
            </a:r>
            <a:endParaRPr lang="en-US" sz="1700" dirty="0"/>
          </a:p>
        </p:txBody>
      </p:sp>
      <p:sp>
        <p:nvSpPr>
          <p:cNvPr id="28" name="Text 26"/>
          <p:cNvSpPr txBox="1"/>
          <p:nvPr/>
        </p:nvSpPr>
        <p:spPr>
          <a:xfrm>
            <a:off x="548640" y="6217920"/>
            <a:ext cx="10972800" cy="274320"/>
          </a:xfrm>
          <a:prstGeom prst="rect">
            <a:avLst/>
          </a:prstGeom>
          <a:noFill/>
          <a:ln/>
        </p:spPr>
        <p:txBody>
          <a:bodyPr wrap="square" lIns="0" tIns="0" rIns="0" bIns="0" rtlCol="0" anchor="t"/>
          <a:lstStyle/>
          <a:p>
            <a:pPr marL="0" indent="0">
              <a:buNone/>
            </a:pPr>
            <a:r>
              <a:rPr lang="en-US" sz="1300" i="1" dirty="0">
                <a:solidFill>
                  <a:srgbClr val="5A5A5A"/>
                </a:solidFill>
                <a:latin typeface="Calibri" pitchFamily="34" charset="0"/>
                <a:ea typeface="Calibri" pitchFamily="34" charset="-122"/>
                <a:cs typeface="Calibri" pitchFamily="34" charset="-120"/>
              </a:rPr>
              <a:t>Scaffold fades: prompt questions only — no sentence starters.</a:t>
            </a:r>
            <a:endParaRPr lang="en-US" sz="13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2B2B2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C9A24B"/>
                </a:solidFill>
                <a:latin typeface="Calibri" pitchFamily="34" charset="0"/>
                <a:ea typeface="Calibri" pitchFamily="34" charset="-122"/>
                <a:cs typeface="Calibri" pitchFamily="34" charset="-120"/>
              </a:rPr>
              <a:t>WE DO — ONE POSSIBLE VERSION</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FFFFFF"/>
                </a:solidFill>
                <a:latin typeface="Cambria" pitchFamily="34" charset="0"/>
                <a:ea typeface="Cambria" pitchFamily="34" charset="-122"/>
                <a:cs typeface="Cambria" pitchFamily="34" charset="-120"/>
              </a:rPr>
              <a:t>Compare With Our Class Paragraph</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9A9A9A"/>
                </a:solidFill>
                <a:latin typeface="Calibri" pitchFamily="34" charset="0"/>
                <a:ea typeface="Calibri" pitchFamily="34" charset="-122"/>
                <a:cs typeface="Calibri" pitchFamily="34" charset="-120"/>
              </a:rPr>
              <a:t>We do — model</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548640" y="1600200"/>
            <a:ext cx="11064240" cy="822960"/>
          </a:xfrm>
          <a:prstGeom prst="roundRect">
            <a:avLst>
              <a:gd name="adj" fmla="val 8889"/>
            </a:avLst>
          </a:prstGeom>
          <a:solidFill>
            <a:srgbClr val="3D3D3D"/>
          </a:solidFill>
          <a:ln w="9525">
            <a:solidFill>
              <a:srgbClr val="3D3D3D"/>
            </a:solidFill>
            <a:prstDash val="solid"/>
          </a:ln>
        </p:spPr>
        <p:txBody>
          <a:bodyPr/>
          <a:lstStyle/>
          <a:p>
            <a:endParaRPr lang="en-GB"/>
          </a:p>
        </p:txBody>
      </p:sp>
      <p:sp>
        <p:nvSpPr>
          <p:cNvPr id="7" name="Shape 5"/>
          <p:cNvSpPr/>
          <p:nvPr/>
        </p:nvSpPr>
        <p:spPr>
          <a:xfrm>
            <a:off x="731520" y="1737360"/>
            <a:ext cx="548640" cy="548640"/>
          </a:xfrm>
          <a:prstGeom prst="ellipse">
            <a:avLst/>
          </a:prstGeom>
          <a:solidFill>
            <a:srgbClr val="C9A24B"/>
          </a:solidFill>
          <a:ln w="12700">
            <a:solidFill>
              <a:srgbClr val="C9A24B"/>
            </a:solidFill>
            <a:prstDash val="solid"/>
          </a:ln>
        </p:spPr>
        <p:txBody>
          <a:bodyPr/>
          <a:lstStyle/>
          <a:p>
            <a:endParaRPr lang="en-GB"/>
          </a:p>
        </p:txBody>
      </p:sp>
      <p:sp>
        <p:nvSpPr>
          <p:cNvPr id="8" name="Text 6"/>
          <p:cNvSpPr txBox="1"/>
          <p:nvPr/>
        </p:nvSpPr>
        <p:spPr>
          <a:xfrm>
            <a:off x="731520" y="173736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C</a:t>
            </a:r>
            <a:endParaRPr lang="en-US" sz="1800" dirty="0"/>
          </a:p>
        </p:txBody>
      </p:sp>
      <p:sp>
        <p:nvSpPr>
          <p:cNvPr id="9" name="Text 7"/>
          <p:cNvSpPr txBox="1"/>
          <p:nvPr/>
        </p:nvSpPr>
        <p:spPr>
          <a:xfrm>
            <a:off x="1508760" y="1600200"/>
            <a:ext cx="9875520" cy="8229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My sound vision is to show how completely alone Leah is when the others leave, building on Rich Walsh's use of distant, indifferent sounds such as the aeroplane.</a:t>
            </a:r>
            <a:endParaRPr lang="en-US" sz="1400" dirty="0"/>
          </a:p>
        </p:txBody>
      </p:sp>
      <p:sp>
        <p:nvSpPr>
          <p:cNvPr id="10" name="Shape 8"/>
          <p:cNvSpPr/>
          <p:nvPr/>
        </p:nvSpPr>
        <p:spPr>
          <a:xfrm>
            <a:off x="548640" y="2542032"/>
            <a:ext cx="11064240" cy="822960"/>
          </a:xfrm>
          <a:prstGeom prst="roundRect">
            <a:avLst>
              <a:gd name="adj" fmla="val 8889"/>
            </a:avLst>
          </a:prstGeom>
          <a:solidFill>
            <a:srgbClr val="3D3D3D"/>
          </a:solidFill>
          <a:ln w="9525">
            <a:solidFill>
              <a:srgbClr val="3D3D3D"/>
            </a:solidFill>
            <a:prstDash val="solid"/>
          </a:ln>
        </p:spPr>
        <p:txBody>
          <a:bodyPr/>
          <a:lstStyle/>
          <a:p>
            <a:endParaRPr lang="en-GB"/>
          </a:p>
        </p:txBody>
      </p:sp>
      <p:sp>
        <p:nvSpPr>
          <p:cNvPr id="11" name="Shape 9"/>
          <p:cNvSpPr/>
          <p:nvPr/>
        </p:nvSpPr>
        <p:spPr>
          <a:xfrm>
            <a:off x="731520" y="2679192"/>
            <a:ext cx="548640" cy="548640"/>
          </a:xfrm>
          <a:prstGeom prst="ellipse">
            <a:avLst/>
          </a:prstGeom>
          <a:solidFill>
            <a:srgbClr val="990011"/>
          </a:solidFill>
          <a:ln w="12700">
            <a:solidFill>
              <a:srgbClr val="990011"/>
            </a:solidFill>
            <a:prstDash val="solid"/>
          </a:ln>
        </p:spPr>
        <p:txBody>
          <a:bodyPr/>
          <a:lstStyle/>
          <a:p>
            <a:endParaRPr lang="en-GB"/>
          </a:p>
        </p:txBody>
      </p:sp>
      <p:sp>
        <p:nvSpPr>
          <p:cNvPr id="12" name="Text 10"/>
          <p:cNvSpPr txBox="1"/>
          <p:nvPr/>
        </p:nvSpPr>
        <p:spPr>
          <a:xfrm>
            <a:off x="731520" y="2679192"/>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I</a:t>
            </a:r>
            <a:endParaRPr lang="en-US" sz="1800" dirty="0"/>
          </a:p>
        </p:txBody>
      </p:sp>
      <p:sp>
        <p:nvSpPr>
          <p:cNvPr id="13" name="Text 11"/>
          <p:cNvSpPr txBox="1"/>
          <p:nvPr/>
        </p:nvSpPr>
        <p:spPr>
          <a:xfrm>
            <a:off x="1508760" y="2542032"/>
            <a:ext cx="9875520" cy="8229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I would use Brian's diegetic giggling and footsteps moving away, total silence, and a single distant aeroplane.</a:t>
            </a:r>
            <a:endParaRPr lang="en-US" sz="1400" dirty="0"/>
          </a:p>
        </p:txBody>
      </p:sp>
      <p:sp>
        <p:nvSpPr>
          <p:cNvPr id="14" name="Shape 12"/>
          <p:cNvSpPr/>
          <p:nvPr/>
        </p:nvSpPr>
        <p:spPr>
          <a:xfrm>
            <a:off x="548640" y="3483864"/>
            <a:ext cx="11064240" cy="822960"/>
          </a:xfrm>
          <a:prstGeom prst="roundRect">
            <a:avLst>
              <a:gd name="adj" fmla="val 8889"/>
            </a:avLst>
          </a:prstGeom>
          <a:solidFill>
            <a:srgbClr val="3D3D3D"/>
          </a:solidFill>
          <a:ln w="9525">
            <a:solidFill>
              <a:srgbClr val="3D3D3D"/>
            </a:solidFill>
            <a:prstDash val="solid"/>
          </a:ln>
        </p:spPr>
        <p:txBody>
          <a:bodyPr/>
          <a:lstStyle/>
          <a:p>
            <a:endParaRPr lang="en-GB"/>
          </a:p>
        </p:txBody>
      </p:sp>
      <p:sp>
        <p:nvSpPr>
          <p:cNvPr id="15" name="Shape 13"/>
          <p:cNvSpPr/>
          <p:nvPr/>
        </p:nvSpPr>
        <p:spPr>
          <a:xfrm>
            <a:off x="731520" y="3621024"/>
            <a:ext cx="548640" cy="548640"/>
          </a:xfrm>
          <a:prstGeom prst="ellipse">
            <a:avLst/>
          </a:prstGeom>
          <a:solidFill>
            <a:srgbClr val="1F5C4E"/>
          </a:solidFill>
          <a:ln w="12700">
            <a:solidFill>
              <a:srgbClr val="1F5C4E"/>
            </a:solidFill>
            <a:prstDash val="solid"/>
          </a:ln>
        </p:spPr>
        <p:txBody>
          <a:bodyPr/>
          <a:lstStyle/>
          <a:p>
            <a:endParaRPr lang="en-GB"/>
          </a:p>
        </p:txBody>
      </p:sp>
      <p:sp>
        <p:nvSpPr>
          <p:cNvPr id="16" name="Text 14"/>
          <p:cNvSpPr txBox="1"/>
          <p:nvPr/>
        </p:nvSpPr>
        <p:spPr>
          <a:xfrm>
            <a:off x="731520" y="3621024"/>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D</a:t>
            </a:r>
            <a:endParaRPr lang="en-US" sz="1800" dirty="0"/>
          </a:p>
        </p:txBody>
      </p:sp>
      <p:sp>
        <p:nvSpPr>
          <p:cNvPr id="17" name="Text 15"/>
          <p:cNvSpPr txBox="1"/>
          <p:nvPr/>
        </p:nvSpPr>
        <p:spPr>
          <a:xfrm>
            <a:off x="1508760" y="3483864"/>
            <a:ext cx="9875520" cy="8229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As Cathy leads Brian off, his giggling moves from speakers stage left to speakers behind the audience and fades from 50% to 0% over 10 seconds. On Leah's "Phil?" there is total silence; on her final "Please!", a distant aeroplane passes at 15% over 8 seconds.</a:t>
            </a:r>
            <a:endParaRPr lang="en-US" sz="1400" dirty="0"/>
          </a:p>
        </p:txBody>
      </p:sp>
      <p:sp>
        <p:nvSpPr>
          <p:cNvPr id="18" name="Shape 16"/>
          <p:cNvSpPr/>
          <p:nvPr/>
        </p:nvSpPr>
        <p:spPr>
          <a:xfrm>
            <a:off x="548640" y="4425696"/>
            <a:ext cx="11064240" cy="822960"/>
          </a:xfrm>
          <a:prstGeom prst="roundRect">
            <a:avLst>
              <a:gd name="adj" fmla="val 8889"/>
            </a:avLst>
          </a:prstGeom>
          <a:solidFill>
            <a:srgbClr val="3D3D3D"/>
          </a:solidFill>
          <a:ln w="9525">
            <a:solidFill>
              <a:srgbClr val="3D3D3D"/>
            </a:solidFill>
            <a:prstDash val="solid"/>
          </a:ln>
        </p:spPr>
        <p:txBody>
          <a:bodyPr/>
          <a:lstStyle/>
          <a:p>
            <a:endParaRPr lang="en-GB"/>
          </a:p>
        </p:txBody>
      </p:sp>
      <p:sp>
        <p:nvSpPr>
          <p:cNvPr id="19" name="Shape 17"/>
          <p:cNvSpPr/>
          <p:nvPr/>
        </p:nvSpPr>
        <p:spPr>
          <a:xfrm>
            <a:off x="731520" y="4562856"/>
            <a:ext cx="548640" cy="548640"/>
          </a:xfrm>
          <a:prstGeom prst="ellipse">
            <a:avLst/>
          </a:prstGeom>
          <a:solidFill>
            <a:srgbClr val="2C4A6E"/>
          </a:solidFill>
          <a:ln w="12700">
            <a:solidFill>
              <a:srgbClr val="2C4A6E"/>
            </a:solidFill>
            <a:prstDash val="solid"/>
          </a:ln>
        </p:spPr>
        <p:txBody>
          <a:bodyPr/>
          <a:lstStyle/>
          <a:p>
            <a:endParaRPr lang="en-GB"/>
          </a:p>
        </p:txBody>
      </p:sp>
      <p:sp>
        <p:nvSpPr>
          <p:cNvPr id="20" name="Text 18"/>
          <p:cNvSpPr txBox="1"/>
          <p:nvPr/>
        </p:nvSpPr>
        <p:spPr>
          <a:xfrm>
            <a:off x="731520" y="4562856"/>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E</a:t>
            </a:r>
            <a:endParaRPr lang="en-US" sz="1800" dirty="0"/>
          </a:p>
        </p:txBody>
      </p:sp>
      <p:sp>
        <p:nvSpPr>
          <p:cNvPr id="21" name="Text 19"/>
          <p:cNvSpPr txBox="1"/>
          <p:nvPr/>
        </p:nvSpPr>
        <p:spPr>
          <a:xfrm>
            <a:off x="1508760" y="4425696"/>
            <a:ext cx="9875520" cy="8229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This is effective because it needs just two recorded tracks and a simple pan between speakers, which any school production can achieve.</a:t>
            </a:r>
            <a:endParaRPr lang="en-US" sz="1400" dirty="0"/>
          </a:p>
        </p:txBody>
      </p:sp>
      <p:sp>
        <p:nvSpPr>
          <p:cNvPr id="22" name="Shape 20"/>
          <p:cNvSpPr/>
          <p:nvPr/>
        </p:nvSpPr>
        <p:spPr>
          <a:xfrm>
            <a:off x="548640" y="5367528"/>
            <a:ext cx="11064240" cy="822960"/>
          </a:xfrm>
          <a:prstGeom prst="roundRect">
            <a:avLst>
              <a:gd name="adj" fmla="val 8889"/>
            </a:avLst>
          </a:prstGeom>
          <a:solidFill>
            <a:srgbClr val="3D3D3D"/>
          </a:solidFill>
          <a:ln w="9525">
            <a:solidFill>
              <a:srgbClr val="3D3D3D"/>
            </a:solidFill>
            <a:prstDash val="solid"/>
          </a:ln>
        </p:spPr>
        <p:txBody>
          <a:bodyPr/>
          <a:lstStyle/>
          <a:p>
            <a:endParaRPr lang="en-GB"/>
          </a:p>
        </p:txBody>
      </p:sp>
      <p:sp>
        <p:nvSpPr>
          <p:cNvPr id="23" name="Shape 21"/>
          <p:cNvSpPr/>
          <p:nvPr/>
        </p:nvSpPr>
        <p:spPr>
          <a:xfrm>
            <a:off x="731520" y="5504688"/>
            <a:ext cx="548640" cy="548640"/>
          </a:xfrm>
          <a:prstGeom prst="ellipse">
            <a:avLst/>
          </a:prstGeom>
          <a:solidFill>
            <a:srgbClr val="6B3F69"/>
          </a:solidFill>
          <a:ln w="12700">
            <a:solidFill>
              <a:srgbClr val="6B3F69"/>
            </a:solidFill>
            <a:prstDash val="solid"/>
          </a:ln>
        </p:spPr>
        <p:txBody>
          <a:bodyPr/>
          <a:lstStyle/>
          <a:p>
            <a:endParaRPr lang="en-GB"/>
          </a:p>
        </p:txBody>
      </p:sp>
      <p:sp>
        <p:nvSpPr>
          <p:cNvPr id="24" name="Text 22"/>
          <p:cNvSpPr txBox="1"/>
          <p:nvPr/>
        </p:nvSpPr>
        <p:spPr>
          <a:xfrm>
            <a:off x="731520" y="5504688"/>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R</a:t>
            </a:r>
            <a:endParaRPr lang="en-US" sz="1800" dirty="0"/>
          </a:p>
        </p:txBody>
      </p:sp>
      <p:sp>
        <p:nvSpPr>
          <p:cNvPr id="25" name="Text 23"/>
          <p:cNvSpPr txBox="1"/>
          <p:nvPr/>
        </p:nvSpPr>
        <p:spPr>
          <a:xfrm>
            <a:off x="1508760" y="5367528"/>
            <a:ext cx="9875520" cy="8229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The fading giggle reminds the audience where Brian is being taken, and the silence after "Please!" makes them feel Leah's helplessness: nobody is coming.</a:t>
            </a:r>
            <a:endParaRPr lang="en-US"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YOU DO ALONE — INDEPENDENT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Your Own Sound CIDER Point, No Scaffold</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You do alone</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YOU DO  ·  12 MIN</a:t>
            </a:r>
            <a:endParaRPr lang="en-US" sz="1400" dirty="0"/>
          </a:p>
        </p:txBody>
      </p:sp>
      <p:sp>
        <p:nvSpPr>
          <p:cNvPr id="8" name="Shape 6"/>
          <p:cNvSpPr/>
          <p:nvPr/>
        </p:nvSpPr>
        <p:spPr>
          <a:xfrm>
            <a:off x="548640" y="1691640"/>
            <a:ext cx="11064240" cy="1188720"/>
          </a:xfrm>
          <a:prstGeom prst="roundRect">
            <a:avLst>
              <a:gd name="adj" fmla="val 6154"/>
            </a:avLst>
          </a:prstGeom>
          <a:solidFill>
            <a:srgbClr val="2B2B2B"/>
          </a:solidFill>
          <a:ln w="9525">
            <a:solidFill>
              <a:srgbClr val="2B2B2B"/>
            </a:solidFill>
            <a:prstDash val="solid"/>
          </a:ln>
        </p:spPr>
        <p:txBody>
          <a:bodyPr/>
          <a:lstStyle/>
          <a:p>
            <a:endParaRPr lang="en-GB"/>
          </a:p>
        </p:txBody>
      </p:sp>
      <p:sp>
        <p:nvSpPr>
          <p:cNvPr id="9" name="Text 7"/>
          <p:cNvSpPr txBox="1"/>
          <p:nvPr/>
        </p:nvSpPr>
        <p:spPr>
          <a:xfrm>
            <a:off x="868680" y="1691640"/>
            <a:ext cx="10424160" cy="1188720"/>
          </a:xfrm>
          <a:prstGeom prst="rect">
            <a:avLst/>
          </a:prstGeom>
          <a:noFill/>
          <a:ln/>
        </p:spPr>
        <p:txBody>
          <a:bodyPr wrap="square" lIns="0" tIns="0" rIns="0" bIns="0" rtlCol="0" anchor="ctr"/>
          <a:lstStyle/>
          <a:p>
            <a:pPr marL="0" indent="0">
              <a:buNone/>
            </a:pPr>
            <a:r>
              <a:rPr lang="en-US" sz="1800" b="1" dirty="0">
                <a:solidFill>
                  <a:srgbClr val="C9A24B"/>
                </a:solidFill>
                <a:latin typeface="Calibri" pitchFamily="34" charset="0"/>
                <a:ea typeface="Calibri" pitchFamily="34" charset="-122"/>
                <a:cs typeface="Calibri" pitchFamily="34" charset="-120"/>
              </a:rPr>
              <a:t>Choose a new moment from the extract. </a:t>
            </a:r>
            <a:r>
              <a:rPr lang="en-US" sz="1800" dirty="0">
                <a:solidFill>
                  <a:srgbClr val="FFFFFF"/>
                </a:solidFill>
                <a:latin typeface="Calibri" pitchFamily="34" charset="0"/>
                <a:ea typeface="Calibri" pitchFamily="34" charset="-122"/>
                <a:cs typeface="Calibri" pitchFamily="34" charset="-120"/>
              </a:rPr>
              <a:t>Write a full sound CIDER point in exam conditions: no starters, no talking. Use your Task 1 grid for ideas.</a:t>
            </a:r>
            <a:endParaRPr lang="en-US" sz="1800" dirty="0"/>
          </a:p>
        </p:txBody>
      </p:sp>
      <p:sp>
        <p:nvSpPr>
          <p:cNvPr id="10" name="Shape 8"/>
          <p:cNvSpPr/>
          <p:nvPr/>
        </p:nvSpPr>
        <p:spPr>
          <a:xfrm>
            <a:off x="548640" y="3108960"/>
            <a:ext cx="3474720" cy="3063240"/>
          </a:xfrm>
          <a:prstGeom prst="roundRect">
            <a:avLst>
              <a:gd name="adj" fmla="val 2388"/>
            </a:avLst>
          </a:prstGeom>
          <a:solidFill>
            <a:srgbClr val="FFFFFF"/>
          </a:solidFill>
          <a:ln w="9525">
            <a:solidFill>
              <a:srgbClr val="FFFFFF"/>
            </a:solidFill>
            <a:prstDash val="solid"/>
          </a:ln>
        </p:spPr>
        <p:txBody>
          <a:bodyPr/>
          <a:lstStyle/>
          <a:p>
            <a:endParaRPr lang="en-GB"/>
          </a:p>
        </p:txBody>
      </p:sp>
      <p:sp>
        <p:nvSpPr>
          <p:cNvPr id="11" name="Shape 9"/>
          <p:cNvSpPr/>
          <p:nvPr/>
        </p:nvSpPr>
        <p:spPr>
          <a:xfrm>
            <a:off x="777240" y="3291840"/>
            <a:ext cx="1463040" cy="411480"/>
          </a:xfrm>
          <a:prstGeom prst="roundRect">
            <a:avLst>
              <a:gd name="adj" fmla="val 48889"/>
            </a:avLst>
          </a:prstGeom>
          <a:solidFill>
            <a:srgbClr val="8A8173"/>
          </a:solidFill>
          <a:ln w="12700">
            <a:solidFill>
              <a:srgbClr val="8A8173"/>
            </a:solidFill>
            <a:prstDash val="solid"/>
          </a:ln>
        </p:spPr>
        <p:txBody>
          <a:bodyPr/>
          <a:lstStyle/>
          <a:p>
            <a:endParaRPr lang="en-GB"/>
          </a:p>
        </p:txBody>
      </p:sp>
      <p:sp>
        <p:nvSpPr>
          <p:cNvPr id="12" name="Text 10"/>
          <p:cNvSpPr txBox="1"/>
          <p:nvPr/>
        </p:nvSpPr>
        <p:spPr>
          <a:xfrm>
            <a:off x="777240" y="329184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3" name="Text 11"/>
          <p:cNvSpPr txBox="1"/>
          <p:nvPr/>
        </p:nvSpPr>
        <p:spPr>
          <a:xfrm>
            <a:off x="777240" y="3840480"/>
            <a:ext cx="3017520" cy="2240280"/>
          </a:xfrm>
          <a:prstGeom prst="rect">
            <a:avLst/>
          </a:prstGeom>
          <a:noFill/>
          <a:ln/>
        </p:spPr>
        <p:txBody>
          <a:bodyPr wrap="square" lIns="0" tIns="0" rIns="0" bIns="0" rtlCol="0" anchor="t"/>
          <a:lstStyle/>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Look back at your booklet pages to copy the pattern</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Use the revision guide sound page</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Talk your idea through with me first</a:t>
            </a:r>
            <a:endParaRPr lang="en-US" sz="1450" dirty="0"/>
          </a:p>
        </p:txBody>
      </p:sp>
      <p:sp>
        <p:nvSpPr>
          <p:cNvPr id="14" name="Shape 12"/>
          <p:cNvSpPr/>
          <p:nvPr/>
        </p:nvSpPr>
        <p:spPr>
          <a:xfrm>
            <a:off x="4297680" y="3108960"/>
            <a:ext cx="3474720" cy="3063240"/>
          </a:xfrm>
          <a:prstGeom prst="roundRect">
            <a:avLst>
              <a:gd name="adj" fmla="val 2388"/>
            </a:avLst>
          </a:prstGeom>
          <a:solidFill>
            <a:srgbClr val="FFFFFF"/>
          </a:solidFill>
          <a:ln w="9525">
            <a:solidFill>
              <a:srgbClr val="FFFFFF"/>
            </a:solidFill>
            <a:prstDash val="solid"/>
          </a:ln>
        </p:spPr>
        <p:txBody>
          <a:bodyPr/>
          <a:lstStyle/>
          <a:p>
            <a:endParaRPr lang="en-GB"/>
          </a:p>
        </p:txBody>
      </p:sp>
      <p:sp>
        <p:nvSpPr>
          <p:cNvPr id="15" name="Shape 13"/>
          <p:cNvSpPr/>
          <p:nvPr/>
        </p:nvSpPr>
        <p:spPr>
          <a:xfrm>
            <a:off x="4526280" y="3291840"/>
            <a:ext cx="1463040" cy="411480"/>
          </a:xfrm>
          <a:prstGeom prst="roundRect">
            <a:avLst>
              <a:gd name="adj" fmla="val 48889"/>
            </a:avLst>
          </a:prstGeom>
          <a:solidFill>
            <a:srgbClr val="990011"/>
          </a:solidFill>
          <a:ln w="12700">
            <a:solidFill>
              <a:srgbClr val="990011"/>
            </a:solidFill>
            <a:prstDash val="solid"/>
          </a:ln>
        </p:spPr>
        <p:txBody>
          <a:bodyPr/>
          <a:lstStyle/>
          <a:p>
            <a:endParaRPr lang="en-GB"/>
          </a:p>
        </p:txBody>
      </p:sp>
      <p:sp>
        <p:nvSpPr>
          <p:cNvPr id="16" name="Text 14"/>
          <p:cNvSpPr txBox="1"/>
          <p:nvPr/>
        </p:nvSpPr>
        <p:spPr>
          <a:xfrm>
            <a:off x="4526280" y="329184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7" name="Text 15"/>
          <p:cNvSpPr txBox="1"/>
          <p:nvPr/>
        </p:nvSpPr>
        <p:spPr>
          <a:xfrm>
            <a:off x="4526280" y="3840480"/>
            <a:ext cx="3017520" cy="2240280"/>
          </a:xfrm>
          <a:prstGeom prst="rect">
            <a:avLst/>
          </a:prstGeom>
          <a:noFill/>
          <a:ln/>
        </p:spPr>
        <p:txBody>
          <a:bodyPr wrap="square" lIns="0" tIns="0" rIns="0" bIns="0" rtlCol="0" anchor="t"/>
          <a:lstStyle/>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All five letters in full sentences</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Sound type and diegetic / non-diegetic named</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Two or more quantified details in D</a:t>
            </a:r>
            <a:endParaRPr lang="en-US" sz="1450" dirty="0"/>
          </a:p>
        </p:txBody>
      </p:sp>
      <p:sp>
        <p:nvSpPr>
          <p:cNvPr id="18" name="Shape 16"/>
          <p:cNvSpPr/>
          <p:nvPr/>
        </p:nvSpPr>
        <p:spPr>
          <a:xfrm>
            <a:off x="8046720" y="3108960"/>
            <a:ext cx="3474720" cy="3063240"/>
          </a:xfrm>
          <a:prstGeom prst="roundRect">
            <a:avLst>
              <a:gd name="adj" fmla="val 2388"/>
            </a:avLst>
          </a:prstGeom>
          <a:solidFill>
            <a:srgbClr val="FFFFFF"/>
          </a:solidFill>
          <a:ln w="9525">
            <a:solidFill>
              <a:srgbClr val="FFFFFF"/>
            </a:solidFill>
            <a:prstDash val="solid"/>
          </a:ln>
        </p:spPr>
        <p:txBody>
          <a:bodyPr/>
          <a:lstStyle/>
          <a:p>
            <a:endParaRPr lang="en-GB"/>
          </a:p>
        </p:txBody>
      </p:sp>
      <p:sp>
        <p:nvSpPr>
          <p:cNvPr id="19" name="Shape 17"/>
          <p:cNvSpPr/>
          <p:nvPr/>
        </p:nvSpPr>
        <p:spPr>
          <a:xfrm>
            <a:off x="8275320" y="3291840"/>
            <a:ext cx="1463040" cy="411480"/>
          </a:xfrm>
          <a:prstGeom prst="roundRect">
            <a:avLst>
              <a:gd name="adj" fmla="val 48889"/>
            </a:avLst>
          </a:prstGeom>
          <a:solidFill>
            <a:srgbClr val="2B2B2B"/>
          </a:solidFill>
          <a:ln w="12700">
            <a:solidFill>
              <a:srgbClr val="2B2B2B"/>
            </a:solidFill>
            <a:prstDash val="solid"/>
          </a:ln>
        </p:spPr>
        <p:txBody>
          <a:bodyPr/>
          <a:lstStyle/>
          <a:p>
            <a:endParaRPr lang="en-GB"/>
          </a:p>
        </p:txBody>
      </p:sp>
      <p:sp>
        <p:nvSpPr>
          <p:cNvPr id="20" name="Text 18"/>
          <p:cNvSpPr txBox="1"/>
          <p:nvPr/>
        </p:nvSpPr>
        <p:spPr>
          <a:xfrm>
            <a:off x="8275320" y="3291840"/>
            <a:ext cx="146304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1" name="Text 19"/>
          <p:cNvSpPr txBox="1"/>
          <p:nvPr/>
        </p:nvSpPr>
        <p:spPr>
          <a:xfrm>
            <a:off x="8275320" y="3840480"/>
            <a:ext cx="3017520" cy="2240280"/>
          </a:xfrm>
          <a:prstGeom prst="rect">
            <a:avLst/>
          </a:prstGeom>
          <a:noFill/>
          <a:ln/>
        </p:spPr>
        <p:txBody>
          <a:bodyPr wrap="square" lIns="0" tIns="0" rIns="0" bIns="0" rtlCol="0" anchor="t"/>
          <a:lstStyle/>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Compare with Rich Walsh's original design</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Describe two sound states and the transition</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Link R back to your C vision</a:t>
            </a:r>
            <a:endParaRPr lang="en-US" sz="14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4F3F1"/>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marL="0" indent="0">
              <a:buNone/>
            </a:pPr>
            <a:r>
              <a:rPr lang="en-US" sz="1500" b="1" kern="0" spc="100" dirty="0">
                <a:solidFill>
                  <a:srgbClr val="990011"/>
                </a:solidFill>
                <a:latin typeface="Calibri" pitchFamily="34" charset="0"/>
                <a:ea typeface="Calibri" pitchFamily="34" charset="-122"/>
                <a:cs typeface="Calibri" pitchFamily="34" charset="-120"/>
              </a:rPr>
              <a:t>BEFORE YOU LEAVE</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marL="0" indent="0">
              <a:buNone/>
            </a:pPr>
            <a:r>
              <a:rPr lang="en-US" sz="2800" b="1" dirty="0">
                <a:solidFill>
                  <a:srgbClr val="222222"/>
                </a:solidFill>
                <a:latin typeface="Cambria" pitchFamily="34" charset="0"/>
                <a:ea typeface="Cambria" pitchFamily="34" charset="-122"/>
                <a:cs typeface="Cambria" pitchFamily="34" charset="-120"/>
              </a:rPr>
              <a:t>Exit Ticket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marL="0" indent="0">
              <a:buNone/>
            </a:pPr>
            <a:r>
              <a:rPr lang="en-US" sz="1100" dirty="0">
                <a:solidFill>
                  <a:srgbClr val="5A5A5A"/>
                </a:solidFill>
                <a:latin typeface="Calibri" pitchFamily="34" charset="0"/>
                <a:ea typeface="Calibri" pitchFamily="34" charset="-122"/>
                <a:cs typeface="Calibri" pitchFamily="34" charset="-120"/>
              </a:rPr>
              <a:t>Exit Ticket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marL="0" indent="0" algn="r">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txBody>
          <a:bodyPr/>
          <a:lstStyle/>
          <a:p>
            <a:endParaRPr lang="en-GB"/>
          </a:p>
        </p:txBody>
      </p:sp>
      <p:sp>
        <p:nvSpPr>
          <p:cNvPr id="7" name="Text 5"/>
          <p:cNvSpPr txBox="1"/>
          <p:nvPr/>
        </p:nvSpPr>
        <p:spPr>
          <a:xfrm>
            <a:off x="9464040" y="457200"/>
            <a:ext cx="2194560" cy="548640"/>
          </a:xfrm>
          <a:prstGeom prst="rect">
            <a:avLst/>
          </a:prstGeom>
          <a:noFill/>
          <a:ln/>
        </p:spPr>
        <p:txBody>
          <a:bodyPr wrap="square" lIns="0" tIns="0" rIns="0" bIns="0" rtlCol="0" anchor="ctr"/>
          <a:lstStyle/>
          <a:p>
            <a:pPr marL="0" indent="0" algn="ctr">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Shape 6"/>
          <p:cNvSpPr/>
          <p:nvPr/>
        </p:nvSpPr>
        <p:spPr>
          <a:xfrm>
            <a:off x="548640" y="1691640"/>
            <a:ext cx="11064240" cy="1234440"/>
          </a:xfrm>
          <a:prstGeom prst="roundRect">
            <a:avLst>
              <a:gd name="adj" fmla="val 5926"/>
            </a:avLst>
          </a:prstGeom>
          <a:solidFill>
            <a:srgbClr val="FFFFFF"/>
          </a:solidFill>
          <a:ln w="9525">
            <a:solidFill>
              <a:srgbClr val="FFFFFF"/>
            </a:solidFill>
            <a:prstDash val="solid"/>
          </a:ln>
        </p:spPr>
        <p:txBody>
          <a:bodyPr/>
          <a:lstStyle/>
          <a:p>
            <a:endParaRPr lang="en-GB"/>
          </a:p>
        </p:txBody>
      </p:sp>
      <p:sp>
        <p:nvSpPr>
          <p:cNvPr id="9" name="Shape 7"/>
          <p:cNvSpPr/>
          <p:nvPr/>
        </p:nvSpPr>
        <p:spPr>
          <a:xfrm>
            <a:off x="822960" y="2011680"/>
            <a:ext cx="594360" cy="594360"/>
          </a:xfrm>
          <a:prstGeom prst="ellipse">
            <a:avLst/>
          </a:prstGeom>
          <a:solidFill>
            <a:srgbClr val="990011"/>
          </a:solidFill>
          <a:ln w="12700">
            <a:solidFill>
              <a:srgbClr val="990011"/>
            </a:solidFill>
            <a:prstDash val="solid"/>
          </a:ln>
        </p:spPr>
        <p:txBody>
          <a:bodyPr/>
          <a:lstStyle/>
          <a:p>
            <a:endParaRPr lang="en-GB"/>
          </a:p>
        </p:txBody>
      </p:sp>
      <p:sp>
        <p:nvSpPr>
          <p:cNvPr id="10" name="Text 8"/>
          <p:cNvSpPr txBox="1"/>
          <p:nvPr/>
        </p:nvSpPr>
        <p:spPr>
          <a:xfrm>
            <a:off x="822960" y="2011680"/>
            <a:ext cx="594360" cy="59436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11" name="Text 9"/>
          <p:cNvSpPr txBox="1"/>
          <p:nvPr/>
        </p:nvSpPr>
        <p:spPr>
          <a:xfrm>
            <a:off x="1691640" y="1828800"/>
            <a:ext cx="2743200" cy="365760"/>
          </a:xfrm>
          <a:prstGeom prst="rect">
            <a:avLst/>
          </a:prstGeom>
          <a:noFill/>
          <a:ln/>
        </p:spPr>
        <p:txBody>
          <a:bodyPr wrap="square" lIns="0" tIns="0" rIns="0" bIns="0" rtlCol="0" anchor="t"/>
          <a:lstStyle/>
          <a:p>
            <a:pPr marL="0" indent="0">
              <a:buNone/>
            </a:pPr>
            <a:r>
              <a:rPr lang="en-US" sz="1300" b="1" kern="0" spc="100" dirty="0">
                <a:solidFill>
                  <a:srgbClr val="990011"/>
                </a:solidFill>
                <a:latin typeface="Calibri" pitchFamily="34" charset="0"/>
                <a:ea typeface="Calibri" pitchFamily="34" charset="-122"/>
                <a:cs typeface="Calibri" pitchFamily="34" charset="-120"/>
              </a:rPr>
              <a:t>KNOW</a:t>
            </a:r>
            <a:endParaRPr lang="en-US" sz="1300" dirty="0"/>
          </a:p>
        </p:txBody>
      </p:sp>
      <p:sp>
        <p:nvSpPr>
          <p:cNvPr id="12" name="Text 10"/>
          <p:cNvSpPr txBox="1"/>
          <p:nvPr/>
        </p:nvSpPr>
        <p:spPr>
          <a:xfrm>
            <a:off x="1691640" y="2148840"/>
            <a:ext cx="9601200" cy="685800"/>
          </a:xfrm>
          <a:prstGeom prst="rect">
            <a:avLst/>
          </a:prstGeom>
          <a:noFill/>
          <a:ln/>
        </p:spPr>
        <p:txBody>
          <a:bodyPr wrap="square" lIns="0" tIns="0" rIns="0" bIns="0" rtlCol="0" anchor="t"/>
          <a:lstStyle/>
          <a:p>
            <a:pPr marL="0" indent="0">
              <a:buNone/>
            </a:pPr>
            <a:r>
              <a:rPr lang="en-US" sz="1800" dirty="0">
                <a:solidFill>
                  <a:srgbClr val="222222"/>
                </a:solidFill>
                <a:latin typeface="Calibri" pitchFamily="34" charset="0"/>
                <a:ea typeface="Calibri" pitchFamily="34" charset="-122"/>
                <a:cs typeface="Calibri" pitchFamily="34" charset="-120"/>
              </a:rPr>
              <a:t>Explain the difference between diegetic and non-diegetic sound, with a DNA example of each.</a:t>
            </a:r>
            <a:endParaRPr lang="en-US" sz="1800" dirty="0"/>
          </a:p>
        </p:txBody>
      </p:sp>
      <p:sp>
        <p:nvSpPr>
          <p:cNvPr id="13" name="Shape 11"/>
          <p:cNvSpPr/>
          <p:nvPr/>
        </p:nvSpPr>
        <p:spPr>
          <a:xfrm>
            <a:off x="548640" y="3154680"/>
            <a:ext cx="11064240" cy="1234440"/>
          </a:xfrm>
          <a:prstGeom prst="roundRect">
            <a:avLst>
              <a:gd name="adj" fmla="val 5926"/>
            </a:avLst>
          </a:prstGeom>
          <a:solidFill>
            <a:srgbClr val="FFFFFF"/>
          </a:solidFill>
          <a:ln w="9525">
            <a:solidFill>
              <a:srgbClr val="FFFFFF"/>
            </a:solidFill>
            <a:prstDash val="solid"/>
          </a:ln>
        </p:spPr>
        <p:txBody>
          <a:bodyPr/>
          <a:lstStyle/>
          <a:p>
            <a:endParaRPr lang="en-GB"/>
          </a:p>
        </p:txBody>
      </p:sp>
      <p:sp>
        <p:nvSpPr>
          <p:cNvPr id="14" name="Shape 12"/>
          <p:cNvSpPr/>
          <p:nvPr/>
        </p:nvSpPr>
        <p:spPr>
          <a:xfrm>
            <a:off x="822960" y="3474720"/>
            <a:ext cx="594360" cy="594360"/>
          </a:xfrm>
          <a:prstGeom prst="ellipse">
            <a:avLst/>
          </a:prstGeom>
          <a:solidFill>
            <a:srgbClr val="990011"/>
          </a:solidFill>
          <a:ln w="12700">
            <a:solidFill>
              <a:srgbClr val="990011"/>
            </a:solidFill>
            <a:prstDash val="solid"/>
          </a:ln>
        </p:spPr>
        <p:txBody>
          <a:bodyPr/>
          <a:lstStyle/>
          <a:p>
            <a:endParaRPr lang="en-GB"/>
          </a:p>
        </p:txBody>
      </p:sp>
      <p:sp>
        <p:nvSpPr>
          <p:cNvPr id="15" name="Text 13"/>
          <p:cNvSpPr txBox="1"/>
          <p:nvPr/>
        </p:nvSpPr>
        <p:spPr>
          <a:xfrm>
            <a:off x="822960" y="3474720"/>
            <a:ext cx="594360" cy="59436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6" name="Text 14"/>
          <p:cNvSpPr txBox="1"/>
          <p:nvPr/>
        </p:nvSpPr>
        <p:spPr>
          <a:xfrm>
            <a:off x="1691640" y="3291840"/>
            <a:ext cx="2743200" cy="365760"/>
          </a:xfrm>
          <a:prstGeom prst="rect">
            <a:avLst/>
          </a:prstGeom>
          <a:noFill/>
          <a:ln/>
        </p:spPr>
        <p:txBody>
          <a:bodyPr wrap="square" lIns="0" tIns="0" rIns="0" bIns="0" rtlCol="0" anchor="t"/>
          <a:lstStyle/>
          <a:p>
            <a:pPr marL="0" indent="0">
              <a:buNone/>
            </a:pPr>
            <a:r>
              <a:rPr lang="en-US" sz="1300" b="1" kern="0" spc="100" dirty="0">
                <a:solidFill>
                  <a:srgbClr val="990011"/>
                </a:solidFill>
                <a:latin typeface="Calibri" pitchFamily="34" charset="0"/>
                <a:ea typeface="Calibri" pitchFamily="34" charset="-122"/>
                <a:cs typeface="Calibri" pitchFamily="34" charset="-120"/>
              </a:rPr>
              <a:t>UNDERSTAND</a:t>
            </a:r>
            <a:endParaRPr lang="en-US" sz="1300" dirty="0"/>
          </a:p>
        </p:txBody>
      </p:sp>
      <p:sp>
        <p:nvSpPr>
          <p:cNvPr id="17" name="Text 15"/>
          <p:cNvSpPr txBox="1"/>
          <p:nvPr/>
        </p:nvSpPr>
        <p:spPr>
          <a:xfrm>
            <a:off x="1691640" y="3611880"/>
            <a:ext cx="9601200" cy="685800"/>
          </a:xfrm>
          <a:prstGeom prst="rect">
            <a:avLst/>
          </a:prstGeom>
          <a:noFill/>
          <a:ln/>
        </p:spPr>
        <p:txBody>
          <a:bodyPr wrap="square" lIns="0" tIns="0" rIns="0" bIns="0" rtlCol="0" anchor="t"/>
          <a:lstStyle/>
          <a:p>
            <a:pPr marL="0" indent="0">
              <a:buNone/>
            </a:pPr>
            <a:r>
              <a:rPr lang="en-US" sz="1800" dirty="0">
                <a:solidFill>
                  <a:srgbClr val="222222"/>
                </a:solidFill>
                <a:latin typeface="Calibri" pitchFamily="34" charset="0"/>
                <a:ea typeface="Calibri" pitchFamily="34" charset="-122"/>
                <a:cs typeface="Calibri" pitchFamily="34" charset="-120"/>
              </a:rPr>
              <a:t>Improve this so it would earn credit: "The music would be scary."</a:t>
            </a:r>
            <a:endParaRPr lang="en-US" sz="1800" dirty="0"/>
          </a:p>
        </p:txBody>
      </p:sp>
      <p:sp>
        <p:nvSpPr>
          <p:cNvPr id="18" name="Shape 16"/>
          <p:cNvSpPr/>
          <p:nvPr/>
        </p:nvSpPr>
        <p:spPr>
          <a:xfrm>
            <a:off x="548640" y="4617720"/>
            <a:ext cx="11064240" cy="1234440"/>
          </a:xfrm>
          <a:prstGeom prst="roundRect">
            <a:avLst>
              <a:gd name="adj" fmla="val 5926"/>
            </a:avLst>
          </a:prstGeom>
          <a:solidFill>
            <a:srgbClr val="FFFFFF"/>
          </a:solidFill>
          <a:ln w="9525">
            <a:solidFill>
              <a:srgbClr val="FFFFFF"/>
            </a:solidFill>
            <a:prstDash val="solid"/>
          </a:ln>
        </p:spPr>
        <p:txBody>
          <a:bodyPr/>
          <a:lstStyle/>
          <a:p>
            <a:endParaRPr lang="en-GB"/>
          </a:p>
        </p:txBody>
      </p:sp>
      <p:sp>
        <p:nvSpPr>
          <p:cNvPr id="19" name="Shape 17"/>
          <p:cNvSpPr/>
          <p:nvPr/>
        </p:nvSpPr>
        <p:spPr>
          <a:xfrm>
            <a:off x="822960" y="4937760"/>
            <a:ext cx="594360" cy="594360"/>
          </a:xfrm>
          <a:prstGeom prst="ellipse">
            <a:avLst/>
          </a:prstGeom>
          <a:solidFill>
            <a:srgbClr val="990011"/>
          </a:solidFill>
          <a:ln w="12700">
            <a:solidFill>
              <a:srgbClr val="990011"/>
            </a:solidFill>
            <a:prstDash val="solid"/>
          </a:ln>
        </p:spPr>
        <p:txBody>
          <a:bodyPr/>
          <a:lstStyle/>
          <a:p>
            <a:endParaRPr lang="en-GB"/>
          </a:p>
        </p:txBody>
      </p:sp>
      <p:sp>
        <p:nvSpPr>
          <p:cNvPr id="20" name="Text 18"/>
          <p:cNvSpPr txBox="1"/>
          <p:nvPr/>
        </p:nvSpPr>
        <p:spPr>
          <a:xfrm>
            <a:off x="822960" y="4937760"/>
            <a:ext cx="594360" cy="59436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21" name="Text 19"/>
          <p:cNvSpPr txBox="1"/>
          <p:nvPr/>
        </p:nvSpPr>
        <p:spPr>
          <a:xfrm>
            <a:off x="1691640" y="4754880"/>
            <a:ext cx="2743200" cy="365760"/>
          </a:xfrm>
          <a:prstGeom prst="rect">
            <a:avLst/>
          </a:prstGeom>
          <a:noFill/>
          <a:ln/>
        </p:spPr>
        <p:txBody>
          <a:bodyPr wrap="square" lIns="0" tIns="0" rIns="0" bIns="0" rtlCol="0" anchor="t"/>
          <a:lstStyle/>
          <a:p>
            <a:pPr marL="0" indent="0">
              <a:buNone/>
            </a:pPr>
            <a:r>
              <a:rPr lang="en-US" sz="1300" b="1" kern="0" spc="100" dirty="0">
                <a:solidFill>
                  <a:srgbClr val="990011"/>
                </a:solidFill>
                <a:latin typeface="Calibri" pitchFamily="34" charset="0"/>
                <a:ea typeface="Calibri" pitchFamily="34" charset="-122"/>
                <a:cs typeface="Calibri" pitchFamily="34" charset="-120"/>
              </a:rPr>
              <a:t>BE ABLE TO</a:t>
            </a:r>
            <a:endParaRPr lang="en-US" sz="1300" dirty="0"/>
          </a:p>
        </p:txBody>
      </p:sp>
      <p:sp>
        <p:nvSpPr>
          <p:cNvPr id="22" name="Text 20"/>
          <p:cNvSpPr txBox="1"/>
          <p:nvPr/>
        </p:nvSpPr>
        <p:spPr>
          <a:xfrm>
            <a:off x="1691640" y="5074920"/>
            <a:ext cx="9601200" cy="685800"/>
          </a:xfrm>
          <a:prstGeom prst="rect">
            <a:avLst/>
          </a:prstGeom>
          <a:noFill/>
          <a:ln/>
        </p:spPr>
        <p:txBody>
          <a:bodyPr wrap="square" lIns="0" tIns="0" rIns="0" bIns="0" rtlCol="0" anchor="t"/>
          <a:lstStyle/>
          <a:p>
            <a:pPr marL="0" indent="0">
              <a:buNone/>
            </a:pPr>
            <a:r>
              <a:rPr lang="en-US" sz="1800" dirty="0">
                <a:solidFill>
                  <a:srgbClr val="222222"/>
                </a:solidFill>
                <a:latin typeface="Calibri" pitchFamily="34" charset="0"/>
                <a:ea typeface="Calibri" pitchFamily="34" charset="-122"/>
                <a:cs typeface="Calibri" pitchFamily="34" charset="-120"/>
              </a:rPr>
              <a:t>Highlight each CIDER letter in your independent point. Which colour is missing or weakest, and how will you fix it?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7859</Words>
  <Application>Microsoft Office PowerPoint</Application>
  <PresentationFormat>Widescreen</PresentationFormat>
  <Paragraphs>838</Paragraphs>
  <Slides>46</Slides>
  <Notes>46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Sound Design and the 14-Mark Question (DNA pp. 96-97)</dc:title>
  <dc:subject>PptxGenJS Presentation</dc:subject>
  <dc:creator>PptxGenJS</dc:creator>
  <cp:lastModifiedBy>Osiuware Olaoye</cp:lastModifiedBy>
  <cp:revision>1</cp:revision>
  <dcterms:created xsi:type="dcterms:W3CDTF">2026-09-30T19:28:00Z</dcterms:created>
  <dcterms:modified xsi:type="dcterms:W3CDTF">2026-09-30T20:10:31Z</dcterms:modified>
</cp:coreProperties>
</file>